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912" r:id="rId4"/>
  </p:sldMasterIdLst>
  <p:notesMasterIdLst>
    <p:notesMasterId r:id="rId15"/>
  </p:notesMasterIdLst>
  <p:handoutMasterIdLst>
    <p:handoutMasterId r:id="rId16"/>
  </p:handoutMasterIdLst>
  <p:sldIdLst>
    <p:sldId id="256" r:id="rId5"/>
    <p:sldId id="283" r:id="rId6"/>
    <p:sldId id="288" r:id="rId7"/>
    <p:sldId id="284" r:id="rId8"/>
    <p:sldId id="285" r:id="rId9"/>
    <p:sldId id="286" r:id="rId10"/>
    <p:sldId id="287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ní část" id="{05CDB963-8A90-4731-BD28-2E30D3FF484D}">
          <p14:sldIdLst>
            <p14:sldId id="256"/>
            <p14:sldId id="283"/>
            <p14:sldId id="288"/>
            <p14:sldId id="284"/>
            <p14:sldId id="285"/>
            <p14:sldId id="286"/>
            <p14:sldId id="287"/>
            <p14:sldId id="289"/>
            <p14:sldId id="290"/>
            <p14:sldId id="291"/>
          </p14:sldIdLst>
        </p14:section>
        <p14:section name="Člen skupiny 1" id="{67C82EDF-45E1-4F40-99E4-61CBD9D71B6D}">
          <p14:sldIdLst/>
        </p14:section>
        <p14:section name="Člen skupiny 2" id="{32CC8908-2DD1-4586-B325-D49E78524F47}">
          <p14:sldIdLst/>
        </p14:section>
        <p14:section name="Člen skupiny 3" id="{B5B72871-FE73-4A50-BCA1-1D7369E16A16}">
          <p14:sldIdLst/>
        </p14:section>
        <p14:section name="Obecný závěr" id="{29DF22C9-5858-4D83-9365-7B659F873499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221" autoAdjust="0"/>
  </p:normalViewPr>
  <p:slideViewPr>
    <p:cSldViewPr snapToGrid="0">
      <p:cViewPr varScale="1">
        <p:scale>
          <a:sx n="112" d="100"/>
          <a:sy n="112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01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C59D5-CFFA-4212-8206-F865F1838844}" type="datetime1">
              <a:rPr lang="cs-CZ" smtClean="0"/>
              <a:t>19. 11. 2015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4A713-B6AD-4BF8-AF7B-F83DB06D21E3}" type="slidenum">
              <a:rPr lang="cs-CZ" smtClean="0"/>
              <a:t>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31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3" name="Zástupný text kalendářníh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A24AEA43-DC2F-495B-8A38-797B6BA71C5F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4" name="Zástupný text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text poznám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můžete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text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7" name="Zástupný text čísla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A7666ED7-631A-46AF-B451-227D0A8685A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98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38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95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43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99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38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46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89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05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48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text poznám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Tuto šablonu jsme navrhli</a:t>
            </a:r>
            <a:r>
              <a:rPr lang="cs-CZ" baseline="0" dirty="0">
                <a:cs typeface="Calibri"/>
              </a:rPr>
              <a:t> tak, aby každý člen projektového týmu měl sadu snímků s vlastním motivem, kde by mohl prezentovat svůj výzkum. Nový snímek do svojí vlastní sady přidáte takto: </a:t>
            </a:r>
          </a:p>
          <a:p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cs typeface="Calibri"/>
              </a:rPr>
              <a:t>Označte si, kam chcete snímek přidat:</a:t>
            </a:r>
            <a:r>
              <a:rPr lang="cs-CZ" baseline="0" dirty="0">
                <a:cs typeface="Calibri"/>
              </a:rPr>
              <a:t> Vyberte </a:t>
            </a:r>
            <a:r>
              <a:rPr lang="cs-CZ" dirty="0">
                <a:cs typeface="Calibri"/>
              </a:rPr>
              <a:t>stávající </a:t>
            </a:r>
            <a:r>
              <a:rPr lang="cs-CZ" baseline="0" dirty="0">
                <a:cs typeface="Calibri"/>
              </a:rPr>
              <a:t>snímek v podokně Miniatury, </a:t>
            </a:r>
            <a:r>
              <a:rPr lang="cs-CZ" dirty="0"/>
              <a:t>klikněte na tlačítko Nový snímek,</a:t>
            </a:r>
            <a:r>
              <a:rPr lang="cs-CZ" baseline="0" dirty="0"/>
              <a:t> pak </a:t>
            </a:r>
            <a:r>
              <a:rPr lang="cs-CZ" dirty="0"/>
              <a:t>vyberte rozložení.</a:t>
            </a:r>
            <a:r>
              <a:rPr lang="cs-CZ" baseline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>
                <a:cs typeface="Calibri"/>
              </a:rPr>
              <a:t/>
            </a:r>
            <a:br>
              <a:rPr lang="cs-CZ" baseline="0" dirty="0">
                <a:cs typeface="Calibri"/>
              </a:rPr>
            </a:br>
            <a:endParaRPr lang="cs-CZ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aseline="0" dirty="0"/>
              <a:t>Nový snímek dostane stejný motiv jako předchozí vybraný snímek.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>
                <a:cs typeface="Calibri"/>
              </a:rPr>
              <a:t/>
            </a:r>
            <a:br>
              <a:rPr lang="cs-CZ" b="1" baseline="0" dirty="0">
                <a:cs typeface="Calibri"/>
              </a:rPr>
            </a:br>
            <a:endParaRPr lang="cs-CZ" b="1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baseline="0" dirty="0"/>
              <a:t>Buďte opatrní! </a:t>
            </a:r>
            <a:r>
              <a:rPr lang="cs-CZ" baseline="0" dirty="0"/>
              <a:t>Nerozzlobte své prezentující kolegy nechtěnou změnou jejich motivů. To se může stát, pokud na kartě Návrh zvolíte motiv Varianty, který změní do příslušné podoby všechny snímky v prezentaci. </a:t>
            </a:r>
            <a:endParaRPr lang="cs-CZ" dirty="0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cs-CZ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35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 latinLnBrk="0">
              <a:lnSpc>
                <a:spcPct val="80000"/>
              </a:lnSpc>
              <a:defRPr lang="cs-CZ"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cs-CZ" sz="3200">
                <a:solidFill>
                  <a:schemeClr val="bg1"/>
                </a:solidFill>
                <a:latin typeface="+mj-lt"/>
              </a:defRPr>
            </a:lvl1pPr>
            <a:lvl2pPr marL="457200" indent="0" algn="ctr" latinLnBrk="0">
              <a:buNone/>
              <a:defRPr lang="cs-CZ" sz="2800"/>
            </a:lvl2pPr>
            <a:lvl3pPr marL="914400" indent="0" algn="ctr" latinLnBrk="0">
              <a:buNone/>
              <a:defRPr lang="cs-CZ" sz="2400"/>
            </a:lvl3pPr>
            <a:lvl4pPr marL="1371600" indent="0" algn="ctr" latinLnBrk="0">
              <a:buNone/>
              <a:defRPr lang="cs-CZ" sz="2000"/>
            </a:lvl4pPr>
            <a:lvl5pPr marL="1828800" indent="0" algn="ctr" latinLnBrk="0">
              <a:buNone/>
              <a:defRPr lang="cs-CZ" sz="2000"/>
            </a:lvl5pPr>
            <a:lvl6pPr marL="2286000" indent="0" algn="ctr" latinLnBrk="0">
              <a:buNone/>
              <a:defRPr lang="cs-CZ" sz="2000"/>
            </a:lvl6pPr>
            <a:lvl7pPr marL="2743200" indent="0" algn="ctr" latinLnBrk="0">
              <a:buNone/>
              <a:defRPr lang="cs-CZ" sz="2000"/>
            </a:lvl7pPr>
            <a:lvl8pPr marL="3200400" indent="0" algn="ctr" latinLnBrk="0">
              <a:buNone/>
              <a:defRPr lang="cs-CZ" sz="2000"/>
            </a:lvl8pPr>
            <a:lvl9pPr marL="3657600" indent="0" algn="ctr" latinLnBrk="0">
              <a:buNone/>
              <a:defRPr lang="cs-CZ" sz="20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text kalendářníh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5F972DC-937E-4C29-AC33-140EE3197984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8" name="Zástupný text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Zástupný text čísla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6809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kalendářníh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8A944F-4A69-4654-A2E0-00C944692EA6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5" name="Zástupný text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čísla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0413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kalendářníh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01247A-BDAE-424F-9B18-466BCF53FFBB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5" name="Zástupný text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text čísla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98142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kalendářníh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F909B6-9737-4BD6-97C8-F526317C4C22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5" name="Zástupný text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čísla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30140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\r\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cs-CZ"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cs-CZ" sz="3200">
                <a:solidFill>
                  <a:schemeClr val="tx1"/>
                </a:solidFill>
                <a:latin typeface="+mj-lt"/>
              </a:defRPr>
            </a:lvl1pPr>
            <a:lvl2pPr marL="457200" indent="0" latinLnBrk="0">
              <a:buNone/>
              <a:defRPr lang="cs-CZ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cs-CZ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cs-CZ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text kalendářníh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0A8E27-3C64-4250-84AF-F9D431B76A2C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5" name="Zástupný text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čísla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86810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kalendářníh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688902-C2E1-4FAB-BD66-24D9C0E05CEC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6" name="Zástupný text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text čísla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1932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cs-CZ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cs-CZ" sz="2000" b="1"/>
            </a:lvl2pPr>
            <a:lvl3pPr marL="914400" indent="0" latinLnBrk="0">
              <a:buNone/>
              <a:defRPr lang="cs-CZ" sz="1800" b="1"/>
            </a:lvl3pPr>
            <a:lvl4pPr marL="1371600" indent="0" latinLnBrk="0">
              <a:buNone/>
              <a:defRPr lang="cs-CZ" sz="1600" b="1"/>
            </a:lvl4pPr>
            <a:lvl5pPr marL="1828800" indent="0" latinLnBrk="0">
              <a:buNone/>
              <a:defRPr lang="cs-CZ" sz="1600" b="1"/>
            </a:lvl5pPr>
            <a:lvl6pPr marL="2286000" indent="0" latinLnBrk="0">
              <a:buNone/>
              <a:defRPr lang="cs-CZ" sz="1600" b="1"/>
            </a:lvl6pPr>
            <a:lvl7pPr marL="2743200" indent="0" latinLnBrk="0">
              <a:buNone/>
              <a:defRPr lang="cs-CZ" sz="1600" b="1"/>
            </a:lvl7pPr>
            <a:lvl8pPr marL="3200400" indent="0" latinLnBrk="0">
              <a:buNone/>
              <a:defRPr lang="cs-CZ" sz="1600" b="1"/>
            </a:lvl8pPr>
            <a:lvl9pPr marL="3657600" indent="0" latinLnBrk="0">
              <a:buNone/>
              <a:defRPr lang="cs-CZ"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cs-CZ"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latinLnBrk="0">
              <a:buNone/>
              <a:defRPr lang="cs-CZ" sz="2000" b="1"/>
            </a:lvl2pPr>
            <a:lvl3pPr marL="914400" indent="0" latinLnBrk="0">
              <a:buNone/>
              <a:defRPr lang="cs-CZ" sz="1800" b="1"/>
            </a:lvl3pPr>
            <a:lvl4pPr marL="1371600" indent="0" latinLnBrk="0">
              <a:buNone/>
              <a:defRPr lang="cs-CZ" sz="1600" b="1"/>
            </a:lvl4pPr>
            <a:lvl5pPr marL="1828800" indent="0" latinLnBrk="0">
              <a:buNone/>
              <a:defRPr lang="cs-CZ" sz="1600" b="1"/>
            </a:lvl5pPr>
            <a:lvl6pPr marL="2286000" indent="0" latinLnBrk="0">
              <a:buNone/>
              <a:defRPr lang="cs-CZ" sz="1600" b="1"/>
            </a:lvl6pPr>
            <a:lvl7pPr marL="2743200" indent="0" latinLnBrk="0">
              <a:buNone/>
              <a:defRPr lang="cs-CZ" sz="1600" b="1"/>
            </a:lvl7pPr>
            <a:lvl8pPr marL="3200400" indent="0" latinLnBrk="0">
              <a:buNone/>
              <a:defRPr lang="cs-CZ" sz="1600" b="1"/>
            </a:lvl8pPr>
            <a:lvl9pPr marL="3657600" indent="0" latinLnBrk="0">
              <a:buNone/>
              <a:defRPr lang="cs-CZ"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text kalendářníh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F39C23-2600-4E7F-B544-5E728DD6BA48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8" name="Zástupný text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text čísla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43075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kalendářníh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4E2B69-3074-4AB4-B66F-368A0686581F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4" name="Zástupný text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čísla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0324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kalendářníh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78B7E-ECAA-4765-A3B9-E0EDCBD48AE9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3" name="Zástupný text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čísla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8605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 latinLnBrk="0">
              <a:lnSpc>
                <a:spcPct val="85000"/>
              </a:lnSpc>
              <a:defRPr lang="cs-CZ" sz="3800"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 latinLnBrk="0">
              <a:defRPr lang="cs-CZ" sz="3200"/>
            </a:lvl1pPr>
            <a:lvl2pPr latinLnBrk="0">
              <a:defRPr lang="cs-CZ" sz="2800"/>
            </a:lvl2pPr>
            <a:lvl3pPr latinLnBrk="0">
              <a:defRPr lang="cs-CZ" sz="2400"/>
            </a:lvl3pPr>
            <a:lvl4pPr latinLnBrk="0">
              <a:defRPr lang="cs-CZ" sz="2000"/>
            </a:lvl4pPr>
            <a:lvl5pPr latinLnBrk="0">
              <a:defRPr lang="cs-CZ" sz="2000"/>
            </a:lvl5pPr>
            <a:lvl6pPr latinLnBrk="0">
              <a:defRPr lang="cs-CZ" sz="2000"/>
            </a:lvl6pPr>
            <a:lvl7pPr latinLnBrk="0">
              <a:defRPr lang="cs-CZ" sz="2000"/>
            </a:lvl7pPr>
            <a:lvl8pPr latinLnBrk="0">
              <a:defRPr lang="cs-CZ" sz="2000"/>
            </a:lvl8pPr>
            <a:lvl9pPr latinLnBrk="0">
              <a:defRPr lang="cs-CZ"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18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cs-CZ" sz="1200"/>
            </a:lvl2pPr>
            <a:lvl3pPr marL="914400" indent="0" latinLnBrk="0">
              <a:buNone/>
              <a:defRPr lang="cs-CZ" sz="1000"/>
            </a:lvl3pPr>
            <a:lvl4pPr marL="1371600" indent="0" latinLnBrk="0">
              <a:buNone/>
              <a:defRPr lang="cs-CZ" sz="900"/>
            </a:lvl4pPr>
            <a:lvl5pPr marL="1828800" indent="0" latinLnBrk="0">
              <a:buNone/>
              <a:defRPr lang="cs-CZ" sz="900"/>
            </a:lvl5pPr>
            <a:lvl6pPr marL="2286000" indent="0" latinLnBrk="0">
              <a:buNone/>
              <a:defRPr lang="cs-CZ" sz="900"/>
            </a:lvl6pPr>
            <a:lvl7pPr marL="2743200" indent="0" latinLnBrk="0">
              <a:buNone/>
              <a:defRPr lang="cs-CZ" sz="900"/>
            </a:lvl7pPr>
            <a:lvl8pPr marL="3200400" indent="0" latinLnBrk="0">
              <a:buNone/>
              <a:defRPr lang="cs-CZ" sz="900"/>
            </a:lvl8pPr>
            <a:lvl9pPr marL="3657600" indent="0" latinLnBrk="0">
              <a:buNone/>
              <a:defRPr lang="cs-CZ" sz="9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Zástupný text kalendářníh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1852D6-7301-4779-A40A-E75447CF522D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6" name="Zástupný text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text čísla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7139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 latinLnBrk="0">
              <a:defRPr lang="cs-CZ" sz="3200" b="0">
                <a:solidFill>
                  <a:srgbClr val="FFFFFF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obrázku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 latinLnBrk="0">
              <a:spcBef>
                <a:spcPts val="800"/>
              </a:spcBef>
              <a:buNone/>
              <a:defRPr lang="cs-CZ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latinLnBrk="0">
              <a:buNone/>
              <a:defRPr lang="cs-CZ" sz="2800"/>
            </a:lvl2pPr>
            <a:lvl3pPr marL="914400" indent="0" latinLnBrk="0">
              <a:buNone/>
              <a:defRPr lang="cs-CZ" sz="2400"/>
            </a:lvl3pPr>
            <a:lvl4pPr marL="1371600" indent="0" latinLnBrk="0">
              <a:buNone/>
              <a:defRPr lang="cs-CZ" sz="2000"/>
            </a:lvl4pPr>
            <a:lvl5pPr marL="1828800" indent="0" latinLnBrk="0">
              <a:buNone/>
              <a:defRPr lang="cs-CZ" sz="2000"/>
            </a:lvl5pPr>
            <a:lvl6pPr marL="2286000" indent="0" latinLnBrk="0">
              <a:buNone/>
              <a:defRPr lang="cs-CZ" sz="2000"/>
            </a:lvl6pPr>
            <a:lvl7pPr marL="2743200" indent="0" latinLnBrk="0">
              <a:buNone/>
              <a:defRPr lang="cs-CZ" sz="2000"/>
            </a:lvl7pPr>
            <a:lvl8pPr marL="3200400" indent="0" latinLnBrk="0">
              <a:buNone/>
              <a:defRPr lang="cs-CZ" sz="2000"/>
            </a:lvl8pPr>
            <a:lvl9pPr marL="3657600" indent="0" latinLnBrk="0">
              <a:buNone/>
              <a:defRPr lang="cs-CZ" sz="2000"/>
            </a:lvl9pPr>
          </a:lstStyle>
          <a:p>
            <a:r>
              <a:rPr lang="cs-CZ"/>
              <a:t>Když kliknete na ikonu,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buNone/>
              <a:defRPr lang="cs-CZ" sz="1400">
                <a:solidFill>
                  <a:srgbClr val="262626"/>
                </a:solidFill>
              </a:defRPr>
            </a:lvl1pPr>
            <a:lvl2pPr marL="457200" indent="0" latinLnBrk="0">
              <a:buNone/>
              <a:defRPr lang="cs-CZ" sz="1200"/>
            </a:lvl2pPr>
            <a:lvl3pPr marL="914400" indent="0" latinLnBrk="0">
              <a:buNone/>
              <a:defRPr lang="cs-CZ" sz="1000"/>
            </a:lvl3pPr>
            <a:lvl4pPr marL="1371600" indent="0" latinLnBrk="0">
              <a:buNone/>
              <a:defRPr lang="cs-CZ" sz="900"/>
            </a:lvl4pPr>
            <a:lvl5pPr marL="1828800" indent="0" latinLnBrk="0">
              <a:buNone/>
              <a:defRPr lang="cs-CZ" sz="900"/>
            </a:lvl5pPr>
            <a:lvl6pPr marL="2286000" indent="0" latinLnBrk="0">
              <a:buNone/>
              <a:defRPr lang="cs-CZ" sz="900"/>
            </a:lvl6pPr>
            <a:lvl7pPr marL="2743200" indent="0" latinLnBrk="0">
              <a:buNone/>
              <a:defRPr lang="cs-CZ" sz="900"/>
            </a:lvl7pPr>
            <a:lvl8pPr marL="3200400" indent="0" latinLnBrk="0">
              <a:buNone/>
              <a:defRPr lang="cs-CZ" sz="900"/>
            </a:lvl8pPr>
            <a:lvl9pPr marL="3657600" indent="0" latinLnBrk="0">
              <a:buNone/>
              <a:defRPr lang="cs-CZ"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text kalendářníh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68DA14D-04D0-43CE-B2CB-CAA20A219D19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13" name="Zástupný text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4" name="Zástupný text čísla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cs-CZ"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349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nadpisu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kalendářního data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cs-CZ"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27CE909-376C-4E9C-AA57-31D6D1727264}" type="datetime1">
              <a:rPr lang="cs-CZ" smtClean="0"/>
              <a:pPr/>
              <a:t>19. 11. 2015</a:t>
            </a:fld>
            <a:endParaRPr lang="cs-CZ" dirty="0"/>
          </a:p>
        </p:txBody>
      </p:sp>
      <p:sp>
        <p:nvSpPr>
          <p:cNvPr id="5" name="Zástupný text zápatí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cs-CZ"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text čísla snímku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5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cs-CZ"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lang="cs-CZ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lang="cs-CZ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6210" y="1619852"/>
            <a:ext cx="10782300" cy="3352800"/>
          </a:xfrm>
        </p:spPr>
        <p:txBody>
          <a:bodyPr/>
          <a:lstStyle/>
          <a:p>
            <a:r>
              <a:rPr lang="cs-CZ" dirty="0" err="1"/>
              <a:t>FYKOSí</a:t>
            </a:r>
            <a:r>
              <a:rPr lang="cs-CZ" dirty="0"/>
              <a:t> </a:t>
            </a:r>
            <a:r>
              <a:rPr lang="cs-CZ" dirty="0" err="1"/>
              <a:t>Fyziklání</a:t>
            </a:r>
            <a:r>
              <a:rPr lang="cs-CZ" dirty="0"/>
              <a:t> &amp;</a:t>
            </a:r>
            <a:br>
              <a:rPr lang="cs-CZ" dirty="0"/>
            </a:br>
            <a:r>
              <a:rPr lang="cs-CZ" dirty="0">
                <a:latin typeface="Calibri Light"/>
              </a:rPr>
              <a:t>Fyzikální Náboj &amp;</a:t>
            </a:r>
            <a:br>
              <a:rPr lang="cs-CZ" dirty="0">
                <a:latin typeface="Calibri Light"/>
              </a:rPr>
            </a:br>
            <a:r>
              <a:rPr lang="cs-CZ" dirty="0" err="1">
                <a:latin typeface="Calibri Light"/>
              </a:rPr>
              <a:t>Fyziklání</a:t>
            </a:r>
            <a:r>
              <a:rPr lang="cs-CZ" dirty="0">
                <a:latin typeface="Calibri Light"/>
              </a:rPr>
              <a:t> Online</a:t>
            </a:r>
          </a:p>
        </p:txBody>
      </p:sp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667512" y="5102662"/>
            <a:ext cx="9228201" cy="164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Týmové fyzikální soutěže pořádané a spolupořádané </a:t>
            </a:r>
            <a:r>
              <a:rPr lang="cs-CZ" dirty="0" err="1"/>
              <a:t>FYKOSem</a:t>
            </a:r>
            <a:endParaRPr lang="cs-CZ" dirty="0"/>
          </a:p>
        </p:txBody>
      </p:sp>
      <p:pic>
        <p:nvPicPr>
          <p:cNvPr id="4" name="Obrázek 3" descr="P10608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0000">
            <a:off x="8889780" y="801421"/>
            <a:ext cx="2743200" cy="2057400"/>
          </a:xfrm>
          <a:prstGeom prst="rect">
            <a:avLst/>
          </a:prstGeom>
        </p:spPr>
      </p:pic>
      <p:pic>
        <p:nvPicPr>
          <p:cNvPr id="5" name="Obrázek 4" descr="P10608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80000">
            <a:off x="9312929" y="3995454"/>
            <a:ext cx="2743200" cy="2057400"/>
          </a:xfrm>
          <a:prstGeom prst="rect">
            <a:avLst/>
          </a:prstGeom>
        </p:spPr>
      </p:pic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1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5778" y="1769297"/>
            <a:ext cx="2743200" cy="1829929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1783888" y="2115130"/>
            <a:ext cx="10782300" cy="1658711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1" name="Obrázek 10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367" y="1834926"/>
            <a:ext cx="2743200" cy="18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9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782638" y="2635250"/>
            <a:ext cx="9228137" cy="3993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5 členů týmu - 5 baget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50 úloh (přibližně)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3 hodiny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 super ceny (a hlavně dobrý pocit)!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Soutěž </a:t>
            </a:r>
            <a:r>
              <a:rPr lang="cs-CZ" dirty="0" err="1"/>
              <a:t>spoluvyhlašována</a:t>
            </a:r>
            <a:r>
              <a:rPr lang="cs-CZ" dirty="0"/>
              <a:t> MŠMT, nejstarší kategorie zařazena do programu Excelence</a:t>
            </a:r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2664732" y="647473"/>
            <a:ext cx="10782300" cy="1658711"/>
          </a:xfrm>
        </p:spPr>
        <p:txBody>
          <a:bodyPr/>
          <a:lstStyle/>
          <a:p>
            <a:r>
              <a:rPr lang="cs-CZ" dirty="0" err="1"/>
              <a:t>FYKOSí</a:t>
            </a:r>
            <a:r>
              <a:rPr lang="cs-CZ" dirty="0"/>
              <a:t> </a:t>
            </a:r>
            <a:r>
              <a:rPr lang="cs-CZ" dirty="0" err="1"/>
              <a:t>Fyziklání</a:t>
            </a:r>
            <a:endParaRPr lang="cs-CZ" dirty="0"/>
          </a:p>
        </p:txBody>
      </p:sp>
      <p:pic>
        <p:nvPicPr>
          <p:cNvPr id="8" name="Obrázek 7" descr="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7454231" y="2130342"/>
            <a:ext cx="4196429" cy="27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1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pic>
        <p:nvPicPr>
          <p:cNvPr id="2" name="Obrázek 1" descr="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138" y="273458"/>
            <a:ext cx="8705181" cy="6395236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976265" y="1305265"/>
            <a:ext cx="10782300" cy="3352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337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pic>
        <p:nvPicPr>
          <p:cNvPr id="2" name="Obrázek 1" descr="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138" y="352604"/>
            <a:ext cx="8705181" cy="6236943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976265" y="1305265"/>
            <a:ext cx="10782300" cy="33528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901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976265" y="1305265"/>
            <a:ext cx="10782300" cy="3352800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Obrázek 2" descr="fyziklani_cubic_f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51" y="214406"/>
            <a:ext cx="9822561" cy="65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4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782638" y="2635250"/>
            <a:ext cx="9228137" cy="3993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Týmy soutěží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Kategorie: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Středoškoláci ČR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FFFFFF"/>
                </a:solidFill>
              </a:rPr>
              <a:t>A, B, C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FFFFFF"/>
                </a:solidFill>
              </a:rPr>
              <a:t>Středoškoláci Svět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Open - otevřena pro všechny!!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FFFF"/>
                </a:solidFill>
              </a:rPr>
              <a:t>Spoluvyhlašováno</a:t>
            </a:r>
            <a:r>
              <a:rPr lang="cs-CZ" dirty="0">
                <a:solidFill>
                  <a:srgbClr val="FFFFFF"/>
                </a:solidFill>
              </a:rPr>
              <a:t> MŠMT</a:t>
            </a:r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2664732" y="647473"/>
            <a:ext cx="10782300" cy="1658711"/>
          </a:xfrm>
        </p:spPr>
        <p:txBody>
          <a:bodyPr/>
          <a:lstStyle/>
          <a:p>
            <a:r>
              <a:rPr lang="cs-CZ" dirty="0" err="1"/>
              <a:t>Fyziklání</a:t>
            </a:r>
            <a:r>
              <a:rPr lang="cs-CZ" dirty="0"/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2172496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pic>
        <p:nvPicPr>
          <p:cNvPr id="5" name="Obrázek 4" descr="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860" y="0"/>
            <a:ext cx="8594521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-507169" y="2430768"/>
            <a:ext cx="9228137" cy="3993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</a:rPr>
              <a:t>Pořádáno slovenským sdružením </a:t>
            </a:r>
            <a:r>
              <a:rPr lang="cs-CZ" sz="3200" dirty="0" err="1">
                <a:solidFill>
                  <a:srgbClr val="FFFFFF"/>
                </a:solidFill>
              </a:rPr>
              <a:t>Trojsten</a:t>
            </a:r>
            <a:endParaRPr lang="cs-CZ" sz="3200" dirty="0">
              <a:solidFill>
                <a:srgbClr val="FFFFFF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FFFFFF"/>
                </a:solidFill>
              </a:rPr>
              <a:t>Mezinárodní soutěž: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Česká republika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Slovensko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Maďarsko</a:t>
            </a:r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1956911" y="770467"/>
            <a:ext cx="10782300" cy="1658711"/>
          </a:xfrm>
        </p:spPr>
        <p:txBody>
          <a:bodyPr/>
          <a:lstStyle/>
          <a:p>
            <a:r>
              <a:rPr lang="cs-CZ" dirty="0"/>
              <a:t>Fyzikální Náboj</a:t>
            </a:r>
          </a:p>
        </p:txBody>
      </p:sp>
      <p:pic>
        <p:nvPicPr>
          <p:cNvPr id="2" name="Obrázek 1" descr="P10608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140000">
            <a:off x="3135953" y="3579798"/>
            <a:ext cx="4441970" cy="3338148"/>
          </a:xfrm>
          <a:prstGeom prst="rect">
            <a:avLst/>
          </a:prstGeom>
        </p:spPr>
      </p:pic>
      <p:pic>
        <p:nvPicPr>
          <p:cNvPr id="4" name="Obrázek 3" descr="P10608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">
            <a:off x="8272247" y="1781742"/>
            <a:ext cx="3939732" cy="29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1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erial-col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773" y="-149684"/>
            <a:ext cx="2743200" cy="1829929"/>
          </a:xfrm>
          <a:prstGeom prst="rect">
            <a:avLst/>
          </a:prstGeom>
        </p:spPr>
      </p:pic>
      <p:sp>
        <p:nvSpPr>
          <p:cNvPr id="3" name="Podtitul 2"/>
          <p:cNvSpPr>
            <a:spLocks noGrp="1"/>
          </p:cNvSpPr>
          <p:nvPr>
            <p:ph type="subTitle" idx="1"/>
          </p:nvPr>
        </p:nvSpPr>
        <p:spPr>
          <a:xfrm>
            <a:off x="2040987" y="2320269"/>
            <a:ext cx="9228137" cy="3993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3200" i="0" dirty="0">
                <a:solidFill>
                  <a:srgbClr val="FFFFFF"/>
                </a:solidFill>
              </a:rPr>
              <a:t>Matematicko-fyzikální Náboj pro ZŠ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3200" i="0" dirty="0">
                <a:solidFill>
                  <a:srgbClr val="FFFFFF"/>
                </a:solidFill>
              </a:rPr>
              <a:t>V ČR organizováno </a:t>
            </a:r>
            <a:r>
              <a:rPr lang="cs-CZ" sz="3200" b="1" i="0" dirty="0">
                <a:solidFill>
                  <a:srgbClr val="FFFFFF"/>
                </a:solidFill>
              </a:rPr>
              <a:t>Výfukem </a:t>
            </a:r>
            <a:r>
              <a:rPr lang="cs-CZ" sz="3200" dirty="0">
                <a:solidFill>
                  <a:srgbClr val="FFFFFF"/>
                </a:solidFill>
              </a:rPr>
              <a:t>(Výpočty Fyzikálních úkolů)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3200" i="0" dirty="0">
                <a:solidFill>
                  <a:srgbClr val="FFFFFF"/>
                </a:solidFill>
              </a:rPr>
              <a:t>Rozmístěn po mnoho místech v ČR a SR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cs-CZ" sz="3200" i="0" dirty="0">
                <a:solidFill>
                  <a:srgbClr val="FFFFFF"/>
                </a:solidFill>
              </a:rPr>
              <a:t>Právě </a:t>
            </a:r>
            <a:r>
              <a:rPr lang="cs-CZ" sz="3200" i="0" dirty="0" err="1">
                <a:solidFill>
                  <a:srgbClr val="FFFFFF"/>
                </a:solidFill>
              </a:rPr>
              <a:t>těď</a:t>
            </a:r>
            <a:r>
              <a:rPr lang="cs-CZ" sz="3200" i="0" dirty="0">
                <a:solidFill>
                  <a:srgbClr val="FFFFFF"/>
                </a:solidFill>
              </a:rPr>
              <a:t> v ČR: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231 týmů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13 organizačních míst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cs-CZ" sz="2800" i="0" dirty="0">
                <a:solidFill>
                  <a:srgbClr val="FFFFFF"/>
                </a:solidFill>
              </a:rPr>
              <a:t>Hledají se další!!!</a:t>
            </a:r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3026507" y="172751"/>
            <a:ext cx="10782300" cy="1658711"/>
          </a:xfrm>
        </p:spPr>
        <p:txBody>
          <a:bodyPr/>
          <a:lstStyle/>
          <a:p>
            <a:r>
              <a:rPr lang="cs-CZ" dirty="0"/>
              <a:t>Náboj Junior</a:t>
            </a:r>
          </a:p>
        </p:txBody>
      </p:sp>
      <p:pic>
        <p:nvPicPr>
          <p:cNvPr id="5" name="Obrázek 4" descr="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140000">
            <a:off x="-290530" y="4546693"/>
            <a:ext cx="3576855" cy="2370814"/>
          </a:xfrm>
          <a:prstGeom prst="rect">
            <a:avLst/>
          </a:prstGeom>
        </p:spPr>
      </p:pic>
      <p:pic>
        <p:nvPicPr>
          <p:cNvPr id="8" name="Obrázek 7" descr="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225" y="4229100"/>
            <a:ext cx="3727712" cy="2565861"/>
          </a:xfrm>
          <a:prstGeom prst="rect">
            <a:avLst/>
          </a:prstGeom>
        </p:spPr>
      </p:pic>
      <p:pic>
        <p:nvPicPr>
          <p:cNvPr id="9" name="Obrázek 8" descr="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000">
            <a:off x="210074" y="1934558"/>
            <a:ext cx="2743200" cy="1826485"/>
          </a:xfrm>
          <a:prstGeom prst="rect">
            <a:avLst/>
          </a:prstGeom>
        </p:spPr>
      </p:pic>
      <p:pic>
        <p:nvPicPr>
          <p:cNvPr id="10" name="Obrázek 9" descr="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6677" y="226298"/>
            <a:ext cx="2233003" cy="34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82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3_Metropolitní">
  <a:themeElements>
    <a:clrScheme name="Metropolitní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B64549-C1F2-49EA-8B2D-5EF61BF1CE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71E0A8-DA6F-4DC5-84AA-9AE90625C277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9F17D79-05FE-43C7-A9B5-360E9D6B5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0</TotalTime>
  <Words>255</Words>
  <Application>Microsoft Office PowerPoint</Application>
  <PresentationFormat>Širokoúhlá obrazovka</PresentationFormat>
  <Paragraphs>148</Paragraphs>
  <Slides>10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3_Metropolitní</vt:lpstr>
      <vt:lpstr>FYKOSí Fyziklání &amp; Fyzikální Náboj &amp; Fyziklání Online</vt:lpstr>
      <vt:lpstr>FYKOSí Fyziklání</vt:lpstr>
      <vt:lpstr>Prezentace aplikace PowerPoint</vt:lpstr>
      <vt:lpstr>Prezentace aplikace PowerPoint</vt:lpstr>
      <vt:lpstr>Prezentace aplikace PowerPoint</vt:lpstr>
      <vt:lpstr>Fyziklání Online</vt:lpstr>
      <vt:lpstr>Prezentace aplikace PowerPoint</vt:lpstr>
      <vt:lpstr>Fyzikální Náboj</vt:lpstr>
      <vt:lpstr>Náboj Junior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FYKOSí Fyziklání &amp; Fyzikální Náboj</dc:title>
  <dc:creator/>
  <cp:lastModifiedBy/>
  <cp:revision>6</cp:revision>
  <dcterms:created xsi:type="dcterms:W3CDTF">2013-06-12T19:28:15Z</dcterms:created>
  <dcterms:modified xsi:type="dcterms:W3CDTF">2015-11-19T22:49:46Z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