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9" r:id="rId6"/>
    <p:sldId id="270" r:id="rId7"/>
    <p:sldId id="264" r:id="rId8"/>
    <p:sldId id="265" r:id="rId9"/>
    <p:sldId id="267" r:id="rId10"/>
    <p:sldId id="274" r:id="rId11"/>
    <p:sldId id="275" r:id="rId12"/>
    <p:sldId id="278" r:id="rId13"/>
    <p:sldId id="273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016AD-F431-4453-8996-FA93DC438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FD83FB5-44A6-4056-AE01-51F6098B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222375-C44A-41EC-8D6C-769BE3F9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2AEA41-0B4D-4C82-BA63-64477A0F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745F3C-98F2-42E5-B3CB-EABA3E710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25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20831-C51C-4F36-8DC4-AAB2F54F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67A745-2F47-423D-82A4-9F79C0271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C519DD-AFDF-4825-B073-ADEDFC8E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0ECBB1-B203-4A11-BA49-6BD785D9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967884-1BC0-4819-8302-A22BD2B8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705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4038E8D-ED9D-4261-8884-8C500CF031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ADF3777-C6A5-41C0-9B02-B1B9EF5E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6D1C84-5120-4754-9601-BA3090DDE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A536EB-7BBD-40EB-8976-AB2FD216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D69712-E2A2-4BBE-9983-0C2F97F8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55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685BD-6503-40F4-8211-456715DD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A10EA2-1779-421C-911F-FF20093C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DA56FB-57A2-4059-902B-267907F9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8ED975-F705-4F0A-902E-368192D4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5C9460-C37E-4093-AD45-586B16E4F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148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042BCC-02F0-48A8-B62E-189F4770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E96F8D-3263-42F7-8E04-199D5502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6552AD-E06D-4AEF-99AA-2004D85A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5A282A-0591-4D42-9024-E09088081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970921-0BE8-4F11-A98D-E39C1B46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437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64A659-B310-4BB0-80D0-9B3EC12D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BF2E30-AF6C-41A6-BBC0-11068D4D2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3CF095E-D60D-4CA4-8F7B-DFA325198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A2B947-6120-4108-9A30-E229167C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CF0190-515E-45D9-BC14-FCD0A0C5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A65E64-7DBC-478E-8044-FE7697AA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953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F8543-AA16-48C8-A9B7-A3F4A76A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A6F745B-F6A9-4FF2-84B9-FF2B9C1A1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1157B3A-3198-41BD-81CA-3CE3EAE79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FA0CE9E-8CF9-44C3-A991-D6984979B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618B621-CBB9-4B73-BBEF-15174B828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20022E7-AB64-4FB5-9C3C-E5B2894C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0FB477-9097-4442-8A26-4383012A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C2B5F2-F1EC-4DC5-9621-202CAE29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19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2799D-58E4-4B1B-B937-9A7157E6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CE68EAE-E98B-4C58-8317-D80E9C8E4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93AFDD-D40F-4064-A87A-0290E5D2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3BEE29-05A3-4794-9D81-1BCC16E8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097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EEE17B6-A20C-41A0-B9FF-641C7B1F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64065CE-2CCD-47E4-B46F-8911A79CA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46F23A-8661-469D-8795-703ADAAB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92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3E5F4-4DE9-4C91-B004-237ECD4F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431CE3-0556-4B48-8C94-D940FDA4F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4148817-DF21-4422-A10D-4DFEE80D6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BD4095-D725-4B9F-9A7B-AE787B26D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7D99C0-A22C-4FAD-870B-69703C43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84ECE0-9DF3-427B-9EE4-D5D5FD40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33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58DD5-1586-46D3-A748-62EE6A48D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E055183-928A-4EFB-AB2C-E55C3F8A8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140645-D1DB-4B68-BBD4-465E8C2C4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855F99-E367-4BA7-8682-9316F109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588541-9DDA-4E18-BC96-6990EDFF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8CB70C-C65E-4796-96AB-E5AD2E4B8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874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78768D-5D6E-49E5-9E30-ABCB1CAF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4A5EFBD-10A3-4E41-8924-3D571BB6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E4F7D1-7579-4323-899D-84A718DF5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A066-155B-4B13-AE6A-D4DA76C9E5E3}" type="datetimeFigureOut">
              <a:rPr lang="cs-CZ" smtClean="0"/>
              <a:t>02.09.2021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8873BD-93D5-4DED-A23C-E69F69560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A75A24-E17B-4690-BEDD-6EC45BCE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1EED7-713A-4CB4-B9A1-512C411E4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02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9C8C4-EE62-4543-95C8-04AEF3022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979" y="1491947"/>
            <a:ext cx="9281652" cy="995695"/>
          </a:xfrm>
        </p:spPr>
        <p:txBody>
          <a:bodyPr>
            <a:noAutofit/>
          </a:bodyPr>
          <a:lstStyle/>
          <a:p>
            <a:pPr algn="l"/>
            <a:r>
              <a:rPr lang="sk-SK" sz="3200" b="1" dirty="0">
                <a:solidFill>
                  <a:srgbClr val="0070C0"/>
                </a:solidFill>
              </a:rPr>
              <a:t>FYKOS - </a:t>
            </a:r>
            <a:r>
              <a:rPr lang="sk-SK" sz="3200" b="1" dirty="0" err="1">
                <a:solidFill>
                  <a:srgbClr val="0070C0"/>
                </a:solidFill>
              </a:rPr>
              <a:t>Fyzikální</a:t>
            </a:r>
            <a:r>
              <a:rPr lang="sk-SK" sz="3200" b="1" dirty="0">
                <a:solidFill>
                  <a:srgbClr val="0070C0"/>
                </a:solidFill>
              </a:rPr>
              <a:t> </a:t>
            </a:r>
            <a:r>
              <a:rPr lang="sk-SK" sz="3200" b="1" dirty="0" err="1">
                <a:solidFill>
                  <a:srgbClr val="0070C0"/>
                </a:solidFill>
              </a:rPr>
              <a:t>korespondenční</a:t>
            </a:r>
            <a:r>
              <a:rPr lang="sk-SK" sz="3200" b="1" dirty="0">
                <a:solidFill>
                  <a:srgbClr val="0070C0"/>
                </a:solidFill>
              </a:rPr>
              <a:t> </a:t>
            </a:r>
            <a:r>
              <a:rPr lang="sk-SK" sz="3200" b="1" dirty="0" err="1">
                <a:solidFill>
                  <a:srgbClr val="0070C0"/>
                </a:solidFill>
              </a:rPr>
              <a:t>seminář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5210CAF2-AAE6-4114-A307-A9D18AE38759}"/>
              </a:ext>
            </a:extLst>
          </p:cNvPr>
          <p:cNvSpPr txBox="1">
            <a:spLocks/>
          </p:cNvSpPr>
          <p:nvPr/>
        </p:nvSpPr>
        <p:spPr>
          <a:xfrm>
            <a:off x="659025" y="4872989"/>
            <a:ext cx="4261713" cy="1321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dirty="0">
                <a:solidFill>
                  <a:srgbClr val="0070C0"/>
                </a:solidFill>
              </a:rPr>
              <a:t>Martin </a:t>
            </a:r>
            <a:r>
              <a:rPr lang="sk-SK" dirty="0" err="1">
                <a:solidFill>
                  <a:srgbClr val="0070C0"/>
                </a:solidFill>
              </a:rPr>
              <a:t>Vaněk</a:t>
            </a:r>
            <a:br>
              <a:rPr lang="sk-SK" dirty="0">
                <a:solidFill>
                  <a:srgbClr val="0070C0"/>
                </a:solidFill>
              </a:rPr>
            </a:br>
            <a:r>
              <a:rPr lang="sk-SK" dirty="0"/>
              <a:t>martin@fykos.cz</a:t>
            </a:r>
            <a:endParaRPr lang="sk-SK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02DFF9-3489-4C88-86AA-D92F0DDC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80" y="357712"/>
            <a:ext cx="2840349" cy="1456476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424CEB1-BAFB-4C34-9541-FD960C9768C5}"/>
              </a:ext>
            </a:extLst>
          </p:cNvPr>
          <p:cNvCxnSpPr>
            <a:cxnSpLocks/>
          </p:cNvCxnSpPr>
          <p:nvPr/>
        </p:nvCxnSpPr>
        <p:spPr>
          <a:xfrm>
            <a:off x="865004" y="2580568"/>
            <a:ext cx="10543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mff.cuni.cz/fakulta/symboly/logotyp_fakulty_rgb1.jpg">
            <a:extLst>
              <a:ext uri="{FF2B5EF4-FFF2-40B4-BE49-F238E27FC236}">
                <a16:creationId xmlns:a16="http://schemas.microsoft.com/office/drawing/2014/main" id="{DD7129EA-B5FE-4B41-BEA2-213CA1144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5" y="136773"/>
            <a:ext cx="4713791" cy="145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odnadpis 2">
            <a:extLst>
              <a:ext uri="{FF2B5EF4-FFF2-40B4-BE49-F238E27FC236}">
                <a16:creationId xmlns:a16="http://schemas.microsoft.com/office/drawing/2014/main" id="{7E74FD80-8B23-4F36-8EA4-C1410BA49764}"/>
              </a:ext>
            </a:extLst>
          </p:cNvPr>
          <p:cNvSpPr txBox="1">
            <a:spLocks/>
          </p:cNvSpPr>
          <p:nvPr/>
        </p:nvSpPr>
        <p:spPr>
          <a:xfrm>
            <a:off x="9235801" y="4001899"/>
            <a:ext cx="2172428" cy="174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dirty="0">
                <a:solidFill>
                  <a:srgbClr val="0070C0"/>
                </a:solidFill>
              </a:rPr>
              <a:t>fykos.cz</a:t>
            </a:r>
            <a:br>
              <a:rPr lang="sk-SK" dirty="0">
                <a:solidFill>
                  <a:srgbClr val="0070C0"/>
                </a:solidFill>
              </a:rPr>
            </a:br>
            <a:r>
              <a:rPr lang="sk-SK" dirty="0"/>
              <a:t>fykos@fykos.cz</a:t>
            </a:r>
            <a:br>
              <a:rPr lang="sk-SK" dirty="0"/>
            </a:br>
            <a:br>
              <a:rPr lang="sk-SK" dirty="0"/>
            </a:br>
            <a:r>
              <a:rPr lang="sk-SK" dirty="0" err="1">
                <a:solidFill>
                  <a:srgbClr val="0070C0"/>
                </a:solidFill>
              </a:rPr>
              <a:t>Albeř</a:t>
            </a:r>
            <a:br>
              <a:rPr lang="sk-SK" dirty="0"/>
            </a:br>
            <a:r>
              <a:rPr lang="sk-SK" dirty="0"/>
              <a:t>4. 9. 2021</a:t>
            </a:r>
            <a:endParaRPr lang="sk-SK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0038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Fyzikální</a:t>
            </a:r>
            <a:r>
              <a:rPr lang="sk-SK" dirty="0">
                <a:solidFill>
                  <a:srgbClr val="0070C0"/>
                </a:solidFill>
              </a:rPr>
              <a:t> Náboj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1266" name="Picture 2" descr="VÃ½sledok vyhÄ¾adÃ¡vania obrÃ¡zkov pre dopyt trojsten">
            <a:extLst>
              <a:ext uri="{FF2B5EF4-FFF2-40B4-BE49-F238E27FC236}">
                <a16:creationId xmlns:a16="http://schemas.microsoft.com/office/drawing/2014/main" id="{103BEC80-6AE3-4170-A4D1-75EF5DA1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0" y="297959"/>
            <a:ext cx="1664956" cy="57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Ã½sledok vyhÄ¾adÃ¡vania obrÃ¡zkov pre dopyt fyzikÃ¡lny nÃ¡boj">
            <a:extLst>
              <a:ext uri="{FF2B5EF4-FFF2-40B4-BE49-F238E27FC236}">
                <a16:creationId xmlns:a16="http://schemas.microsoft.com/office/drawing/2014/main" id="{80098782-194E-43D2-9746-6A8EC264E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r="569"/>
          <a:stretch/>
        </p:blipFill>
        <p:spPr bwMode="auto">
          <a:xfrm>
            <a:off x="6633644" y="1168243"/>
            <a:ext cx="4421118" cy="259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3532FCC-CF08-4CF5-B0FC-E32F3BD6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38" y="3913896"/>
            <a:ext cx="4126465" cy="27509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ACEC01-FE0D-4D59-9F6F-9F2FC3479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"/>
          <a:stretch/>
        </p:blipFill>
        <p:spPr>
          <a:xfrm>
            <a:off x="1137238" y="1189597"/>
            <a:ext cx="4126465" cy="25766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4A53C6-DD13-4019-AB2E-4E65256518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>
          <a:xfrm>
            <a:off x="6633644" y="3913896"/>
            <a:ext cx="4421118" cy="275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4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D4211-4E59-4AFF-BA4C-DB1659D9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337187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Výhody pre univerzitných študentov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8188CD-4A54-4F8B-B276-789C4D63D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b="1" dirty="0">
                <a:solidFill>
                  <a:srgbClr val="0070C0"/>
                </a:solidFill>
              </a:rPr>
              <a:t>Osobný rozvoj</a:t>
            </a:r>
            <a:r>
              <a:rPr lang="sk-SK" sz="1800" dirty="0"/>
              <a:t> – pedagogické schopnosti, práca s ľuďmi, organizovanie akcií, parádne CV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Fyzika</a:t>
            </a:r>
            <a:r>
              <a:rPr lang="sk-SK" sz="1800" dirty="0"/>
              <a:t> – lepšie pochopenie vďaka jej vysvetľovaniu, počítanie zaujímavých úloh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Super kolektív</a:t>
            </a:r>
            <a:r>
              <a:rPr lang="sk-SK" sz="1800" dirty="0"/>
              <a:t> – sociálny život, tímové akcie, výlety, pomoc pri štúdiu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FYKOSie</a:t>
            </a:r>
            <a:r>
              <a:rPr lang="sk-SK" sz="1800" b="1" dirty="0">
                <a:solidFill>
                  <a:srgbClr val="0070C0"/>
                </a:solidFill>
              </a:rPr>
              <a:t> akcie</a:t>
            </a:r>
            <a:r>
              <a:rPr lang="sk-SK" sz="1800" dirty="0"/>
              <a:t> – ako organizátor – bezplatná účasť na sústredeniach, exkurziách, </a:t>
            </a:r>
            <a:r>
              <a:rPr lang="sk-SK" sz="1800" dirty="0" err="1"/>
              <a:t>TSAFe</a:t>
            </a:r>
            <a:r>
              <a:rPr lang="sk-SK" sz="1800" dirty="0"/>
              <a:t> </a:t>
            </a:r>
            <a:r>
              <a:rPr lang="sk-SK" sz="1800" dirty="0" err="1"/>
              <a:t>ai</a:t>
            </a:r>
            <a:r>
              <a:rPr lang="sk-SK" sz="1800" dirty="0"/>
              <a:t>.</a:t>
            </a:r>
          </a:p>
          <a:p>
            <a:r>
              <a:rPr lang="sk-SK" sz="1800" b="1" dirty="0" err="1">
                <a:solidFill>
                  <a:srgbClr val="0070C0"/>
                </a:solidFill>
              </a:rPr>
              <a:t>Networking</a:t>
            </a:r>
            <a:r>
              <a:rPr lang="sk-SK" sz="1800" dirty="0"/>
              <a:t> – široká sieť kontaktov, spolupráca s firmami</a:t>
            </a:r>
            <a:r>
              <a:rPr lang="sk-SK" sz="1800" dirty="0">
                <a:sym typeface="Wingdings" panose="05000000000000000000" pitchFamily="2" charset="2"/>
              </a:rPr>
              <a:t>, členstvo v IAPS NC </a:t>
            </a:r>
            <a:r>
              <a:rPr lang="sk-SK" sz="1800" dirty="0" err="1">
                <a:sym typeface="Wingdings" panose="05000000000000000000" pitchFamily="2" charset="2"/>
              </a:rPr>
              <a:t>Czech</a:t>
            </a:r>
            <a:r>
              <a:rPr lang="sk-SK" sz="1800" dirty="0">
                <a:sym typeface="Wingdings" panose="05000000000000000000" pitchFamily="2" charset="2"/>
              </a:rPr>
              <a:t> </a:t>
            </a:r>
            <a:r>
              <a:rPr lang="sk-SK" sz="1800" dirty="0" err="1">
                <a:sym typeface="Wingdings" panose="05000000000000000000" pitchFamily="2" charset="2"/>
              </a:rPr>
              <a:t>Republic</a:t>
            </a:r>
            <a:endParaRPr lang="sk-SK" sz="1800" dirty="0">
              <a:sym typeface="Wingdings" panose="05000000000000000000" pitchFamily="2" charset="2"/>
            </a:endParaRPr>
          </a:p>
          <a:p>
            <a:r>
              <a:rPr lang="sk-SK" sz="1800" b="1" dirty="0" err="1">
                <a:solidFill>
                  <a:srgbClr val="0070C0"/>
                </a:solidFill>
              </a:rPr>
              <a:t>Start-up</a:t>
            </a:r>
            <a:r>
              <a:rPr lang="sk-SK" sz="1800" b="1" dirty="0">
                <a:solidFill>
                  <a:srgbClr val="0070C0"/>
                </a:solidFill>
              </a:rPr>
              <a:t> atmosféra</a:t>
            </a:r>
            <a:r>
              <a:rPr lang="sk-SK" sz="1800" dirty="0"/>
              <a:t> – nové nápady, moderný prístup, možnosti realizovať sa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Popularizácia</a:t>
            </a:r>
            <a:r>
              <a:rPr lang="sk-SK" sz="1800" dirty="0"/>
              <a:t> – rozvíjanie schopnosti prezentovať a popularizovať vedu</a:t>
            </a:r>
          </a:p>
          <a:p>
            <a:r>
              <a:rPr lang="sk-SK" sz="1800" b="1" dirty="0">
                <a:solidFill>
                  <a:srgbClr val="0070C0"/>
                </a:solidFill>
                <a:sym typeface="Wingdings" panose="05000000000000000000" pitchFamily="2" charset="2"/>
              </a:rPr>
              <a:t>24/7</a:t>
            </a:r>
            <a:r>
              <a:rPr lang="sk-SK" sz="1800" dirty="0">
                <a:sym typeface="Wingdings" panose="05000000000000000000" pitchFamily="2" charset="2"/>
              </a:rPr>
              <a:t> – prístup na ÚTF</a:t>
            </a:r>
            <a:endParaRPr lang="sk-SK" sz="1800" dirty="0"/>
          </a:p>
          <a:p>
            <a:r>
              <a:rPr lang="sk-SK" sz="1800" b="1" dirty="0">
                <a:solidFill>
                  <a:srgbClr val="0070C0"/>
                </a:solidFill>
              </a:rPr>
              <a:t>Propagačné predmety</a:t>
            </a:r>
            <a:r>
              <a:rPr lang="sk-SK" sz="1800" dirty="0"/>
              <a:t> – tričká, bloky a zásoba pier</a:t>
            </a:r>
          </a:p>
          <a:p>
            <a:r>
              <a:rPr lang="sk-SK" sz="1800" b="1" dirty="0">
                <a:solidFill>
                  <a:srgbClr val="0070C0"/>
                </a:solidFill>
              </a:rPr>
              <a:t>Drobné štipendiá</a:t>
            </a:r>
          </a:p>
          <a:p>
            <a:endParaRPr lang="sk-SK" sz="1800" dirty="0"/>
          </a:p>
          <a:p>
            <a:endParaRPr lang="sk-SK" sz="1800" dirty="0"/>
          </a:p>
          <a:p>
            <a:endParaRPr lang="sk-SK" sz="1800" dirty="0"/>
          </a:p>
        </p:txBody>
      </p:sp>
      <p:pic>
        <p:nvPicPr>
          <p:cNvPr id="6" name="Picture 8" descr="VÃ½sledok vyhÄ¾adÃ¡vania obrÃ¡zkov pre dopyt matematicko fyzikÃ¡lnÃ­ fakulta uk">
            <a:extLst>
              <a:ext uri="{FF2B5EF4-FFF2-40B4-BE49-F238E27FC236}">
                <a16:creationId xmlns:a16="http://schemas.microsoft.com/office/drawing/2014/main" id="{B2F28AF8-B0CC-4853-8205-64BA6F3BC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14276" r="290" b="6348"/>
          <a:stretch/>
        </p:blipFill>
        <p:spPr bwMode="auto">
          <a:xfrm>
            <a:off x="8107678" y="4560446"/>
            <a:ext cx="3688843" cy="19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6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78092-F1E6-43E0-95A8-0EED1194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3394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Aktivity </a:t>
            </a:r>
            <a:r>
              <a:rPr lang="sk-SK" dirty="0" err="1">
                <a:solidFill>
                  <a:srgbClr val="0070C0"/>
                </a:solidFill>
              </a:rPr>
              <a:t>FYKOSu</a:t>
            </a:r>
            <a:r>
              <a:rPr lang="sk-SK" dirty="0">
                <a:solidFill>
                  <a:srgbClr val="0070C0"/>
                </a:solidFill>
              </a:rPr>
              <a:t> pre stredoškolákov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3706A0-46AE-416C-A770-4A43A778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354"/>
            <a:ext cx="10515600" cy="5509239"/>
          </a:xfrm>
        </p:spPr>
        <p:txBody>
          <a:bodyPr>
            <a:normAutofit/>
          </a:bodyPr>
          <a:lstStyle/>
          <a:p>
            <a:r>
              <a:rPr lang="sk-SK" sz="2000" b="1" dirty="0" err="1"/>
              <a:t>Fyzikální</a:t>
            </a:r>
            <a:r>
              <a:rPr lang="sk-SK" sz="2000" b="1" dirty="0"/>
              <a:t> </a:t>
            </a:r>
            <a:r>
              <a:rPr lang="sk-SK" sz="2000" b="1" dirty="0" err="1"/>
              <a:t>Korespondenční</a:t>
            </a:r>
            <a:r>
              <a:rPr lang="sk-SK" sz="2000" b="1" dirty="0"/>
              <a:t> </a:t>
            </a:r>
            <a:r>
              <a:rPr lang="sk-SK" sz="2000" b="1" dirty="0" err="1"/>
              <a:t>Seminář</a:t>
            </a:r>
            <a:r>
              <a:rPr lang="sk-SK" sz="2000" b="1" dirty="0"/>
              <a:t> </a:t>
            </a:r>
            <a:r>
              <a:rPr lang="sk-SK" sz="2000" dirty="0"/>
              <a:t>– </a:t>
            </a:r>
            <a:r>
              <a:rPr lang="sk-SK" sz="2000" dirty="0">
                <a:solidFill>
                  <a:srgbClr val="0070C0"/>
                </a:solidFill>
              </a:rPr>
              <a:t>vymýšľanie úloh, opravovanie riešení...</a:t>
            </a:r>
          </a:p>
          <a:p>
            <a:r>
              <a:rPr lang="sk-SK" sz="2000" b="1" dirty="0" err="1"/>
              <a:t>Soustředění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príprava sústredenia, prednášky, práca s účastníkmi</a:t>
            </a:r>
            <a:br>
              <a:rPr lang="sk-SK" sz="2000" dirty="0">
                <a:solidFill>
                  <a:srgbClr val="0070C0"/>
                </a:solidFill>
              </a:rPr>
            </a:br>
            <a:r>
              <a:rPr lang="sk-SK" sz="2000" dirty="0"/>
              <a:t>	- dvakrát ročne – septembri a v marci/apríli</a:t>
            </a:r>
          </a:p>
          <a:p>
            <a:r>
              <a:rPr lang="sk-SK" sz="2000" b="1" dirty="0" err="1"/>
              <a:t>FYKOSí</a:t>
            </a:r>
            <a:r>
              <a:rPr lang="sk-SK" sz="2000" b="1" dirty="0"/>
              <a:t> </a:t>
            </a:r>
            <a:r>
              <a:rPr lang="sk-SK" sz="2000" b="1" dirty="0" err="1"/>
              <a:t>Fyziklání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príprava úloh, propagácia, organizovanie pred súťažou a počas súťaže</a:t>
            </a:r>
            <a:br>
              <a:rPr lang="sk-SK" sz="2000" b="1" dirty="0">
                <a:solidFill>
                  <a:srgbClr val="0070C0"/>
                </a:solidFill>
              </a:rPr>
            </a:br>
            <a:r>
              <a:rPr lang="sk-SK" sz="2000" b="1" dirty="0"/>
              <a:t>	</a:t>
            </a:r>
            <a:r>
              <a:rPr lang="sk-SK" sz="2000" dirty="0"/>
              <a:t>- ďalší, už 16. ročník sa uskutoční vo februári 2022 v Prahe</a:t>
            </a:r>
          </a:p>
          <a:p>
            <a:r>
              <a:rPr lang="sk-SK" sz="2000" b="1" dirty="0" err="1"/>
              <a:t>Fyziklání</a:t>
            </a:r>
            <a:r>
              <a:rPr lang="sk-SK" sz="2000" b="1" dirty="0"/>
              <a:t> Online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príprava úloh, propagácia, IT vývoj</a:t>
            </a:r>
            <a:br>
              <a:rPr lang="sk-SK" sz="2000" dirty="0">
                <a:solidFill>
                  <a:srgbClr val="0070C0"/>
                </a:solidFill>
              </a:rPr>
            </a:br>
            <a:r>
              <a:rPr lang="sk-SK" sz="2000" dirty="0"/>
              <a:t>	- ďalší (11.) ročník bude </a:t>
            </a:r>
            <a:r>
              <a:rPr lang="cs-CZ" sz="2000" dirty="0"/>
              <a:t>24. </a:t>
            </a:r>
            <a:r>
              <a:rPr lang="cs-CZ" sz="2000" dirty="0" err="1"/>
              <a:t>novembra</a:t>
            </a:r>
            <a:r>
              <a:rPr lang="cs-CZ" sz="2000" dirty="0"/>
              <a:t> 2021</a:t>
            </a:r>
          </a:p>
          <a:p>
            <a:r>
              <a:rPr lang="sk-SK" sz="2000" b="1" dirty="0" err="1"/>
              <a:t>Týden</a:t>
            </a:r>
            <a:r>
              <a:rPr lang="sk-SK" sz="2000" b="1" dirty="0"/>
              <a:t> s Aplikovanou Fyzikou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organizovanie exkurzií, vedenie účastníkov</a:t>
            </a:r>
          </a:p>
          <a:p>
            <a:pPr marL="0" indent="0">
              <a:buNone/>
            </a:pPr>
            <a:r>
              <a:rPr lang="sk-SK" sz="2000" dirty="0"/>
              <a:t>	- medzinárodné vedecké centrá a výskumné inštitúcie (CERN...)</a:t>
            </a:r>
            <a:endParaRPr lang="sk-SK" sz="2000" b="1" dirty="0"/>
          </a:p>
          <a:p>
            <a:r>
              <a:rPr lang="sk-SK" sz="2000" b="1" dirty="0" err="1"/>
              <a:t>Den</a:t>
            </a:r>
            <a:r>
              <a:rPr lang="sk-SK" sz="2000" b="1" dirty="0"/>
              <a:t> s Experimentálnou Fyzikou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príprava exkurzií, vedenie účastníkov</a:t>
            </a:r>
          </a:p>
          <a:p>
            <a:pPr marL="0" indent="0">
              <a:buNone/>
            </a:pPr>
            <a:r>
              <a:rPr lang="sk-SK" sz="2000" dirty="0"/>
              <a:t>	- najbližšie 5. novembra 2021, súčasť medzinárodnej akcie IAPS </a:t>
            </a:r>
            <a:r>
              <a:rPr lang="sk-SK" sz="2000" dirty="0" err="1"/>
              <a:t>School</a:t>
            </a:r>
            <a:r>
              <a:rPr lang="sk-SK" sz="2000" dirty="0"/>
              <a:t> </a:t>
            </a:r>
            <a:r>
              <a:rPr lang="sk-SK" sz="2000" dirty="0" err="1"/>
              <a:t>Day</a:t>
            </a:r>
            <a:endParaRPr lang="sk-SK" sz="2000" dirty="0"/>
          </a:p>
          <a:p>
            <a:r>
              <a:rPr lang="sk-SK" sz="2000" b="1" dirty="0" err="1"/>
              <a:t>Fyzikální</a:t>
            </a:r>
            <a:r>
              <a:rPr lang="sk-SK" sz="2000" b="1" dirty="0"/>
              <a:t> Náboj</a:t>
            </a:r>
            <a:r>
              <a:rPr lang="sk-SK" sz="2000" dirty="0"/>
              <a:t> – </a:t>
            </a:r>
            <a:r>
              <a:rPr lang="sk-SK" sz="2000" dirty="0">
                <a:solidFill>
                  <a:srgbClr val="0070C0"/>
                </a:solidFill>
              </a:rPr>
              <a:t>organizácia súťaže v Prahe, Ostrave, Moskve...</a:t>
            </a:r>
          </a:p>
          <a:p>
            <a:pPr marL="0" indent="0">
              <a:buNone/>
            </a:pPr>
            <a:r>
              <a:rPr lang="sk-SK" sz="2000" dirty="0"/>
              <a:t>	- 12. november 2021, FYKOS organizuje súťaž v Prahe a Ostrave</a:t>
            </a:r>
          </a:p>
        </p:txBody>
      </p:sp>
    </p:spTree>
    <p:extLst>
      <p:ext uri="{BB962C8B-B14F-4D97-AF65-F5344CB8AC3E}">
        <p14:creationId xmlns:p14="http://schemas.microsoft.com/office/powerpoint/2010/main" val="299065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>
            <a:extLst>
              <a:ext uri="{FF2B5EF4-FFF2-40B4-BE49-F238E27FC236}">
                <a16:creationId xmlns:a16="http://schemas.microsoft.com/office/drawing/2014/main" id="{5210CAF2-AAE6-4114-A307-A9D18AE38759}"/>
              </a:ext>
            </a:extLst>
          </p:cNvPr>
          <p:cNvSpPr txBox="1">
            <a:spLocks/>
          </p:cNvSpPr>
          <p:nvPr/>
        </p:nvSpPr>
        <p:spPr>
          <a:xfrm>
            <a:off x="670990" y="2033801"/>
            <a:ext cx="7316994" cy="2790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2800" dirty="0"/>
              <a:t>Neváhajte nás kontaktovať</a:t>
            </a:r>
            <a:endParaRPr lang="sk-SK" sz="2800" dirty="0">
              <a:solidFill>
                <a:srgbClr val="0070C0"/>
              </a:solidFill>
            </a:endParaRP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martin@fykos.cz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fykos@fykos.org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k-SK" sz="2800" dirty="0">
              <a:solidFill>
                <a:srgbClr val="0070C0"/>
              </a:solidFill>
            </a:endParaRPr>
          </a:p>
          <a:p>
            <a:pPr algn="l"/>
            <a:r>
              <a:rPr lang="sk-SK" sz="2800" dirty="0" err="1"/>
              <a:t>FYKOSí</a:t>
            </a:r>
            <a:r>
              <a:rPr lang="sk-SK" sz="2800" dirty="0"/>
              <a:t> webová stránka</a:t>
            </a:r>
          </a:p>
          <a:p>
            <a:pPr algn="l"/>
            <a:r>
              <a:rPr lang="sk-SK" sz="2800" dirty="0">
                <a:solidFill>
                  <a:srgbClr val="0070C0"/>
                </a:solidFill>
              </a:rPr>
              <a:t>	https://fykos.org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02DFF9-3489-4C88-86AA-D92F0DDC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34" y="2206613"/>
            <a:ext cx="5629109" cy="28864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CFE01E-9313-495D-A4DA-5614BBC8D361}"/>
              </a:ext>
            </a:extLst>
          </p:cNvPr>
          <p:cNvSpPr txBox="1"/>
          <p:nvPr/>
        </p:nvSpPr>
        <p:spPr>
          <a:xfrm>
            <a:off x="3917935" y="403122"/>
            <a:ext cx="3406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/>
              <a:t>Ďakujem za pozornosť</a:t>
            </a:r>
            <a:endParaRPr lang="cs-CZ" sz="2800" dirty="0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CFC35F18-56F5-418C-A200-9EFCB4CBA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9943" y="6373381"/>
            <a:ext cx="5896600" cy="418185"/>
          </a:xfrm>
        </p:spPr>
        <p:txBody>
          <a:bodyPr>
            <a:normAutofit/>
          </a:bodyPr>
          <a:lstStyle/>
          <a:p>
            <a:pPr algn="r"/>
            <a:r>
              <a:rPr lang="sk-SK" sz="2000" dirty="0" err="1"/>
              <a:t>Přípravné</a:t>
            </a:r>
            <a:r>
              <a:rPr lang="sk-SK" sz="2000" dirty="0"/>
              <a:t> </a:t>
            </a:r>
            <a:r>
              <a:rPr lang="sk-SK" sz="2000" dirty="0" err="1"/>
              <a:t>soustředení</a:t>
            </a:r>
            <a:r>
              <a:rPr lang="sk-SK" sz="2000" dirty="0"/>
              <a:t> MFF UK, </a:t>
            </a:r>
            <a:r>
              <a:rPr lang="sk-SK" sz="2000" dirty="0" err="1"/>
              <a:t>Albeř</a:t>
            </a:r>
            <a:r>
              <a:rPr lang="sk-SK" sz="2000" dirty="0"/>
              <a:t>, 4. 9. 2021</a:t>
            </a:r>
            <a:endParaRPr lang="sk-SK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0682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7FFC3-5BA1-4DFC-B8E7-AFA5A329F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457" y="174763"/>
            <a:ext cx="2082301" cy="975360"/>
          </a:xfrm>
        </p:spPr>
        <p:txBody>
          <a:bodyPr/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FYKOS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0F9545-3482-4A1E-ACFF-9DEB5DB47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2442"/>
            <a:ext cx="4360817" cy="1860629"/>
          </a:xfrm>
        </p:spPr>
        <p:txBody>
          <a:bodyPr>
            <a:normAutofit/>
          </a:bodyPr>
          <a:lstStyle/>
          <a:p>
            <a:r>
              <a:rPr lang="sk-SK" sz="1800" dirty="0"/>
              <a:t>Založený v roku 1987 – začína 35. ročník</a:t>
            </a:r>
          </a:p>
          <a:p>
            <a:r>
              <a:rPr lang="sk-SK" sz="1800" dirty="0"/>
              <a:t>Zastrešený Ústavom teoretickej fyziky MFF</a:t>
            </a:r>
          </a:p>
          <a:p>
            <a:r>
              <a:rPr lang="sk-SK" sz="1800" dirty="0"/>
              <a:t>Financovaný OPMK</a:t>
            </a:r>
          </a:p>
          <a:p>
            <a:r>
              <a:rPr lang="sk-SK" sz="1800" dirty="0"/>
              <a:t>Približne 40 aktívnych organizátorov</a:t>
            </a:r>
          </a:p>
          <a:p>
            <a:r>
              <a:rPr lang="sk-SK" sz="1800" dirty="0"/>
              <a:t>Prevažne študenti MFF UK, ČVUT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C99EE1-C93D-4A62-83C0-23B2D652B34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992985" y="349253"/>
            <a:ext cx="4475931" cy="298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B60A48-21C8-417F-A450-4C8F78CBF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-20"/>
          <a:stretch/>
        </p:blipFill>
        <p:spPr>
          <a:xfrm>
            <a:off x="6992984" y="3603170"/>
            <a:ext cx="4475931" cy="298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291FDF9-1533-4797-8933-7A2C3BFED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25102" b="6470"/>
          <a:stretch/>
        </p:blipFill>
        <p:spPr>
          <a:xfrm>
            <a:off x="838200" y="3603170"/>
            <a:ext cx="4360817" cy="2983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41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78092-F1E6-43E0-95A8-0EED1194B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3394"/>
          </a:xfrm>
        </p:spPr>
        <p:txBody>
          <a:bodyPr>
            <a:norm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Aktivity </a:t>
            </a:r>
            <a:r>
              <a:rPr lang="sk-SK" dirty="0" err="1">
                <a:solidFill>
                  <a:srgbClr val="0070C0"/>
                </a:solidFill>
              </a:rPr>
              <a:t>FYKOSu</a:t>
            </a:r>
            <a:r>
              <a:rPr lang="sk-SK" dirty="0">
                <a:solidFill>
                  <a:srgbClr val="0070C0"/>
                </a:solidFill>
              </a:rPr>
              <a:t> pre stredoškolákov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3706A0-46AE-416C-A770-4A43A778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354"/>
            <a:ext cx="10515600" cy="5287489"/>
          </a:xfrm>
        </p:spPr>
        <p:txBody>
          <a:bodyPr>
            <a:normAutofit/>
          </a:bodyPr>
          <a:lstStyle/>
          <a:p>
            <a:r>
              <a:rPr lang="sk-SK" sz="2000" b="1" dirty="0" err="1">
                <a:solidFill>
                  <a:srgbClr val="0070C0"/>
                </a:solidFill>
              </a:rPr>
              <a:t>Fyzikální</a:t>
            </a:r>
            <a:r>
              <a:rPr lang="sk-SK" sz="2000" b="1" dirty="0">
                <a:solidFill>
                  <a:srgbClr val="0070C0"/>
                </a:solidFill>
              </a:rPr>
              <a:t> </a:t>
            </a:r>
            <a:r>
              <a:rPr lang="sk-SK" sz="2000" b="1" dirty="0" err="1">
                <a:solidFill>
                  <a:srgbClr val="0070C0"/>
                </a:solidFill>
              </a:rPr>
              <a:t>Korespondenční</a:t>
            </a:r>
            <a:r>
              <a:rPr lang="sk-SK" sz="2000" b="1" dirty="0">
                <a:solidFill>
                  <a:srgbClr val="0070C0"/>
                </a:solidFill>
              </a:rPr>
              <a:t> </a:t>
            </a:r>
            <a:r>
              <a:rPr lang="sk-SK" sz="2000" b="1" dirty="0" err="1">
                <a:solidFill>
                  <a:srgbClr val="0070C0"/>
                </a:solidFill>
              </a:rPr>
              <a:t>Seminář</a:t>
            </a:r>
            <a:r>
              <a:rPr lang="sk-SK" sz="2000" b="1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– hlavná náplň</a:t>
            </a:r>
          </a:p>
          <a:p>
            <a:r>
              <a:rPr lang="sk-SK" sz="2000" b="1" dirty="0" err="1">
                <a:solidFill>
                  <a:srgbClr val="0070C0"/>
                </a:solidFill>
              </a:rPr>
              <a:t>Soustředění</a:t>
            </a:r>
            <a:r>
              <a:rPr lang="sk-SK" sz="2000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– najlepší riešitelia</a:t>
            </a:r>
            <a:br>
              <a:rPr lang="sk-SK" sz="2000" dirty="0"/>
            </a:br>
            <a:r>
              <a:rPr lang="sk-SK" sz="2000" dirty="0"/>
              <a:t>	- 2x ročne (september, marec/apríl)</a:t>
            </a:r>
          </a:p>
          <a:p>
            <a:r>
              <a:rPr lang="sk-SK" sz="2000" b="1" dirty="0" err="1">
                <a:solidFill>
                  <a:srgbClr val="0070C0"/>
                </a:solidFill>
              </a:rPr>
              <a:t>FYKOSí</a:t>
            </a:r>
            <a:r>
              <a:rPr lang="sk-SK" sz="2000" b="1" dirty="0">
                <a:solidFill>
                  <a:srgbClr val="0070C0"/>
                </a:solidFill>
              </a:rPr>
              <a:t> </a:t>
            </a:r>
            <a:r>
              <a:rPr lang="sk-SK" sz="2000" b="1" dirty="0" err="1">
                <a:solidFill>
                  <a:srgbClr val="0070C0"/>
                </a:solidFill>
              </a:rPr>
              <a:t>Fyziklání</a:t>
            </a:r>
            <a:r>
              <a:rPr lang="sk-SK" sz="2000" dirty="0"/>
              <a:t> – tímová súťaž v Prahe</a:t>
            </a:r>
            <a:br>
              <a:rPr lang="sk-SK" sz="2000" b="1" dirty="0"/>
            </a:br>
            <a:r>
              <a:rPr lang="sk-SK" sz="2000" b="1" dirty="0"/>
              <a:t>	</a:t>
            </a:r>
            <a:r>
              <a:rPr lang="sk-SK" sz="2000" dirty="0"/>
              <a:t>- 11. 2. 2022 (16. ročník)</a:t>
            </a:r>
          </a:p>
          <a:p>
            <a:r>
              <a:rPr lang="sk-SK" sz="2000" b="1" dirty="0" err="1">
                <a:solidFill>
                  <a:srgbClr val="0070C0"/>
                </a:solidFill>
              </a:rPr>
              <a:t>Fyziklání</a:t>
            </a:r>
            <a:r>
              <a:rPr lang="sk-SK" sz="2000" b="1" dirty="0">
                <a:solidFill>
                  <a:srgbClr val="0070C0"/>
                </a:solidFill>
              </a:rPr>
              <a:t> Online</a:t>
            </a:r>
            <a:r>
              <a:rPr lang="sk-SK" sz="2000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- online tímová súťaž + kategória </a:t>
            </a:r>
            <a:r>
              <a:rPr lang="sk-SK" sz="2000" dirty="0" err="1"/>
              <a:t>open</a:t>
            </a:r>
            <a:endParaRPr lang="sk-SK" sz="2000" dirty="0"/>
          </a:p>
          <a:p>
            <a:pPr marL="0" indent="0">
              <a:buNone/>
            </a:pPr>
            <a:r>
              <a:rPr lang="sk-SK" sz="2000" dirty="0"/>
              <a:t>	- </a:t>
            </a:r>
            <a:r>
              <a:rPr lang="cs-CZ" sz="2000" dirty="0"/>
              <a:t>24. 11. 2021 </a:t>
            </a:r>
            <a:r>
              <a:rPr lang="sk-SK" sz="2000" dirty="0"/>
              <a:t>(11. ročník)</a:t>
            </a:r>
            <a:endParaRPr lang="cs-CZ" sz="2000" dirty="0"/>
          </a:p>
          <a:p>
            <a:r>
              <a:rPr lang="sk-SK" sz="2000" b="1" dirty="0" err="1">
                <a:solidFill>
                  <a:srgbClr val="0070C0"/>
                </a:solidFill>
              </a:rPr>
              <a:t>Týden</a:t>
            </a:r>
            <a:r>
              <a:rPr lang="sk-SK" sz="2000" b="1" dirty="0">
                <a:solidFill>
                  <a:srgbClr val="0070C0"/>
                </a:solidFill>
              </a:rPr>
              <a:t> s Aplikovanou Fyzikou</a:t>
            </a:r>
            <a:r>
              <a:rPr lang="sk-SK" sz="2000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– týždňový zájazd</a:t>
            </a:r>
          </a:p>
          <a:p>
            <a:pPr marL="0" indent="0">
              <a:buNone/>
            </a:pPr>
            <a:r>
              <a:rPr lang="sk-SK" sz="2000" dirty="0"/>
              <a:t>	- medzinárodné vedecké centrá a výskumné inštitúcie (CERN...)</a:t>
            </a:r>
            <a:endParaRPr lang="sk-SK" sz="2000" b="1" dirty="0"/>
          </a:p>
          <a:p>
            <a:r>
              <a:rPr lang="sk-SK" sz="2000" b="1" dirty="0" err="1">
                <a:solidFill>
                  <a:srgbClr val="0070C0"/>
                </a:solidFill>
              </a:rPr>
              <a:t>Den</a:t>
            </a:r>
            <a:r>
              <a:rPr lang="sk-SK" sz="2000" b="1" dirty="0">
                <a:solidFill>
                  <a:srgbClr val="0070C0"/>
                </a:solidFill>
              </a:rPr>
              <a:t> s Experimentálnou Fyzikou</a:t>
            </a:r>
            <a:r>
              <a:rPr lang="sk-SK" sz="2000" dirty="0"/>
              <a:t> – exkurzie po </a:t>
            </a:r>
            <a:r>
              <a:rPr lang="sk-SK" sz="2000" dirty="0" err="1"/>
              <a:t>labákoch</a:t>
            </a:r>
            <a:r>
              <a:rPr lang="sk-SK" sz="2000" dirty="0"/>
              <a:t> (nie len) MFF UK</a:t>
            </a:r>
          </a:p>
          <a:p>
            <a:pPr marL="0" indent="0">
              <a:buNone/>
            </a:pPr>
            <a:r>
              <a:rPr lang="sk-SK" sz="2000" dirty="0"/>
              <a:t>	- 5. 11. 2021, súčasť IAPS </a:t>
            </a:r>
            <a:r>
              <a:rPr lang="sk-SK" sz="2000" dirty="0" err="1"/>
              <a:t>School</a:t>
            </a:r>
            <a:r>
              <a:rPr lang="sk-SK" sz="2000" dirty="0"/>
              <a:t> </a:t>
            </a:r>
            <a:r>
              <a:rPr lang="sk-SK" sz="2000" dirty="0" err="1"/>
              <a:t>Day</a:t>
            </a:r>
            <a:endParaRPr lang="sk-SK" sz="2000" dirty="0"/>
          </a:p>
          <a:p>
            <a:r>
              <a:rPr lang="sk-SK" sz="2000" b="1" dirty="0" err="1">
                <a:solidFill>
                  <a:srgbClr val="0070C0"/>
                </a:solidFill>
              </a:rPr>
              <a:t>Fyzikální</a:t>
            </a:r>
            <a:r>
              <a:rPr lang="sk-SK" sz="2000" b="1" dirty="0">
                <a:solidFill>
                  <a:srgbClr val="0070C0"/>
                </a:solidFill>
              </a:rPr>
              <a:t> Náboj</a:t>
            </a:r>
            <a:r>
              <a:rPr lang="sk-SK" sz="2000" dirty="0">
                <a:solidFill>
                  <a:srgbClr val="0070C0"/>
                </a:solidFill>
              </a:rPr>
              <a:t> </a:t>
            </a:r>
            <a:r>
              <a:rPr lang="sk-SK" sz="2000" dirty="0"/>
              <a:t>– SŠ tímová fyzikálna súťaž organizovaná v spolupráci so slovenským FKS</a:t>
            </a:r>
          </a:p>
          <a:p>
            <a:pPr marL="0" indent="0">
              <a:buNone/>
            </a:pPr>
            <a:r>
              <a:rPr lang="sk-SK" sz="2000" dirty="0"/>
              <a:t>	- 12.(?) 11. 2021 (Praha, Ostrava)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9EC377-B514-455B-BB11-ABE4D137BE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137562" y="1255354"/>
            <a:ext cx="3216238" cy="2454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90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38182-5898-41A5-893A-3A5FB6EE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2387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Fyzikální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 err="1">
                <a:solidFill>
                  <a:srgbClr val="0070C0"/>
                </a:solidFill>
              </a:rPr>
              <a:t>Korespondenční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 err="1">
                <a:solidFill>
                  <a:srgbClr val="0070C0"/>
                </a:solidFill>
              </a:rPr>
              <a:t>Seminář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58B512C-7D7A-41F8-BCE0-EDA2C3C9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784" y="2683609"/>
            <a:ext cx="2677691" cy="2229109"/>
          </a:xfrm>
          <a:prstGeom prst="rect">
            <a:avLst/>
          </a:prstGeom>
        </p:spPr>
      </p:pic>
      <p:sp>
        <p:nvSpPr>
          <p:cNvPr id="18" name="AutoShape 16" descr="https://fykos.cz/_media/graphics/fykosak-tabule.svg">
            <a:extLst>
              <a:ext uri="{FF2B5EF4-FFF2-40B4-BE49-F238E27FC236}">
                <a16:creationId xmlns:a16="http://schemas.microsoft.com/office/drawing/2014/main" id="{5F86EC09-F433-4F4B-A221-79229D87C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s://lh6.googleusercontent.com/2BPTZiWOVfwwhCDxvRJ4Inc-aNU1Cau64xcUatCMqX9gOJjXO7vKHKDCmFbo0u8ptHIDNHs6fGyaxY_KVk7qU0ww0YXi7epSU9fpQSpNb6X5H7odtC2NJhBTFCZSlA6X=s0">
            <a:extLst>
              <a:ext uri="{FF2B5EF4-FFF2-40B4-BE49-F238E27FC236}">
                <a16:creationId xmlns:a16="http://schemas.microsoft.com/office/drawing/2014/main" id="{C7380208-48FE-4A34-A9BA-6D291F2A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0" y="1032387"/>
            <a:ext cx="8799424" cy="544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48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A8381AE-6CA5-417D-B1E5-4D0D0641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9973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Soustředění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6" name="Picture 2" descr="https://fykos.cz/_media/rocnik31/sous-jaro/foto/foto_0043.jpg?w=800&amp;h=533&amp;tok=9cbc29">
            <a:extLst>
              <a:ext uri="{FF2B5EF4-FFF2-40B4-BE49-F238E27FC236}">
                <a16:creationId xmlns:a16="http://schemas.microsoft.com/office/drawing/2014/main" id="{835AF84B-28C4-4DF9-B651-23004863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2" y="1119973"/>
            <a:ext cx="3933617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fykos.cz/_media/rocnik31/sous-jaro/foto/foto_0036.jpg?w=800&amp;h=533&amp;tok=0d401a">
            <a:extLst>
              <a:ext uri="{FF2B5EF4-FFF2-40B4-BE49-F238E27FC236}">
                <a16:creationId xmlns:a16="http://schemas.microsoft.com/office/drawing/2014/main" id="{B2799F9F-788E-4BC3-8891-425A170F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" y="3984791"/>
            <a:ext cx="3933616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fykos.cz/_media/rocnik31/sous-jaro/foto/foto_0035.jpg?w=800&amp;h=533&amp;tok=a4f094">
            <a:extLst>
              <a:ext uri="{FF2B5EF4-FFF2-40B4-BE49-F238E27FC236}">
                <a16:creationId xmlns:a16="http://schemas.microsoft.com/office/drawing/2014/main" id="{35DCE5E8-0F90-4887-B01C-FFD6116C9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1"/>
          <a:stretch/>
        </p:blipFill>
        <p:spPr bwMode="auto">
          <a:xfrm>
            <a:off x="4485609" y="3984791"/>
            <a:ext cx="3220780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otka FYKOS.">
            <a:extLst>
              <a:ext uri="{FF2B5EF4-FFF2-40B4-BE49-F238E27FC236}">
                <a16:creationId xmlns:a16="http://schemas.microsoft.com/office/drawing/2014/main" id="{95B2EF02-3D31-4AAE-930E-4CA23C35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44" y="1119973"/>
            <a:ext cx="3932371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Fotka FYKOS.">
            <a:extLst>
              <a:ext uri="{FF2B5EF4-FFF2-40B4-BE49-F238E27FC236}">
                <a16:creationId xmlns:a16="http://schemas.microsoft.com/office/drawing/2014/main" id="{0D8F8637-51C7-4F93-B68E-6A809C18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957" y="3984791"/>
            <a:ext cx="3931158" cy="262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5.googleusercontent.com/HjJ1sTQj-6e-NN5aOnqqFwhehAKFviYPtFTDlG8U2ANJFN3symWTfcxvqTTRrXgfIGCDr8k7CrWdqbuEcXTjQYhNPRD_yYlCmddsN9hZhzutfnuEFInLIHYqNbF_7pTk=s0">
            <a:extLst>
              <a:ext uri="{FF2B5EF4-FFF2-40B4-BE49-F238E27FC236}">
                <a16:creationId xmlns:a16="http://schemas.microsoft.com/office/drawing/2014/main" id="{5EE88EF4-E8A2-4EEB-A9FA-7830F8839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09" y="1594221"/>
            <a:ext cx="3220780" cy="214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61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A389C-6CC9-4F9E-8606-330409C7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2"/>
            <a:ext cx="10515600" cy="1076390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Fyziklání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6146" name="Picture 2" descr="Fotka FYKOS.">
            <a:extLst>
              <a:ext uri="{FF2B5EF4-FFF2-40B4-BE49-F238E27FC236}">
                <a16:creationId xmlns:a16="http://schemas.microsoft.com/office/drawing/2014/main" id="{88AEB755-CA6C-4A01-816F-0C7508DC6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r="1"/>
          <a:stretch/>
        </p:blipFill>
        <p:spPr bwMode="auto">
          <a:xfrm>
            <a:off x="8052619" y="4014098"/>
            <a:ext cx="3783268" cy="25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Ftr7nqNhc4in92kWMfjEDMAnBlsmXQc8-JiC4KuBBuCTwBM0I0GYjyBCQDGM1VANurKBX_QLJEafmnaRl6ZiiLIGqn7pcM4wSn081S2duttTwW0b5wwkZsxL0EAhcCXnrzdaI-Y=s0">
            <a:extLst>
              <a:ext uri="{FF2B5EF4-FFF2-40B4-BE49-F238E27FC236}">
                <a16:creationId xmlns:a16="http://schemas.microsoft.com/office/drawing/2014/main" id="{5712E637-9DE9-497A-AF24-7AEC57F1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3" y="1243356"/>
            <a:ext cx="3806715" cy="25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zonfJ2oUCP-PcrY32MBghQJpVxL93Tx9tmeO71vpNvsvcBG6orJ6sNMOTWd4W3JEQF4kZQZFixrjPRtIYvrs1s-C_hDu4QKJhkziEZ0_GQF1h9HkZa1_0yxXuSa6xfZLvw7Wev4=s0">
            <a:extLst>
              <a:ext uri="{FF2B5EF4-FFF2-40B4-BE49-F238E27FC236}">
                <a16:creationId xmlns:a16="http://schemas.microsoft.com/office/drawing/2014/main" id="{F49C04C9-0025-4E86-A02F-63B6384CB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73" y="4296791"/>
            <a:ext cx="3381862" cy="22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A6DBC5-0CA1-4A50-B320-40E6499AF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19" y="1243356"/>
            <a:ext cx="3804339" cy="25362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955C64A-BC93-410D-8B5D-438EC546C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2" y="4013687"/>
            <a:ext cx="3804955" cy="2536636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1A403892-1CF1-4FAA-B0C8-AD969890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16" y="1510069"/>
            <a:ext cx="3829968" cy="23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2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650B3-BF3F-4718-9AE8-F31B098FD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042219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Fyziklání</a:t>
            </a:r>
            <a:r>
              <a:rPr lang="sk-SK" dirty="0">
                <a:solidFill>
                  <a:srgbClr val="0070C0"/>
                </a:solidFill>
              </a:rPr>
              <a:t> Online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0BCAB2-103F-4D8D-ABCF-4FADFC1297C4}"/>
              </a:ext>
            </a:extLst>
          </p:cNvPr>
          <p:cNvSpPr txBox="1"/>
          <p:nvPr/>
        </p:nvSpPr>
        <p:spPr>
          <a:xfrm>
            <a:off x="1212778" y="197943"/>
            <a:ext cx="1641347" cy="64633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dirty="0"/>
              <a:t>47 </a:t>
            </a:r>
            <a:r>
              <a:rPr lang="sk-SK" dirty="0" err="1"/>
              <a:t>států</a:t>
            </a:r>
            <a:br>
              <a:rPr lang="sk-SK" dirty="0"/>
            </a:br>
            <a:r>
              <a:rPr lang="sk-SK" dirty="0" err="1"/>
              <a:t>Kategorie</a:t>
            </a:r>
            <a:r>
              <a:rPr lang="sk-SK" dirty="0"/>
              <a:t> </a:t>
            </a:r>
            <a:r>
              <a:rPr lang="sk-SK" dirty="0" err="1"/>
              <a:t>Open</a:t>
            </a:r>
            <a:endParaRPr lang="cs-CZ" dirty="0"/>
          </a:p>
        </p:txBody>
      </p:sp>
      <p:pic>
        <p:nvPicPr>
          <p:cNvPr id="2050" name="Picture 2" descr="https://online.fyziklani.cz/images/report/7ba52cb16fa28ad618baef4f2c8d1ff1dc35d59b.jpg">
            <a:extLst>
              <a:ext uri="{FF2B5EF4-FFF2-40B4-BE49-F238E27FC236}">
                <a16:creationId xmlns:a16="http://schemas.microsoft.com/office/drawing/2014/main" id="{24DB699D-4A9A-44F5-BCDD-0E2CAFC1B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8"/>
          <a:stretch/>
        </p:blipFill>
        <p:spPr bwMode="auto">
          <a:xfrm>
            <a:off x="8206867" y="4259734"/>
            <a:ext cx="3761519" cy="231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nline.fyziklani.cz/images/report/3fd5c1cb57a08c6e2624e51bdb212f9091a6d72f.jpg">
            <a:extLst>
              <a:ext uri="{FF2B5EF4-FFF2-40B4-BE49-F238E27FC236}">
                <a16:creationId xmlns:a16="http://schemas.microsoft.com/office/drawing/2014/main" id="{973D35E9-D90D-48FE-8A6C-9A9E9F6DA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r="3225"/>
          <a:stretch/>
        </p:blipFill>
        <p:spPr bwMode="auto">
          <a:xfrm>
            <a:off x="4215239" y="4259735"/>
            <a:ext cx="3761519" cy="23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nline.fyziklani.cz/images/report/6a97f439c6c162ace2e793e749444c4fe9f5f903.jpg">
            <a:extLst>
              <a:ext uri="{FF2B5EF4-FFF2-40B4-BE49-F238E27FC236}">
                <a16:creationId xmlns:a16="http://schemas.microsoft.com/office/drawing/2014/main" id="{3BA1E77D-EA93-47A3-B9CB-AD38611F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67" y="1240162"/>
            <a:ext cx="3761519" cy="28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lh5.googleusercontent.com/Qpbm5Ia8bOdnHOLqin60XxXK7VoG9pIedTx0OlsTJt1LibjlePCXeerOQcuxGEddjYsn4bwhV-i7ln1iFF8X3X0wRGB_nXRkd0bUi01Wb_5tEnfrME9I5HUMXHlZukGO=s0">
            <a:extLst>
              <a:ext uri="{FF2B5EF4-FFF2-40B4-BE49-F238E27FC236}">
                <a16:creationId xmlns:a16="http://schemas.microsoft.com/office/drawing/2014/main" id="{3E2D7731-78FA-47EB-98B8-049D6247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1" y="4259734"/>
            <a:ext cx="3706879" cy="23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6.googleusercontent.com/ZuK8JZcqLm8gyg2EF7JwAdt8U-1Yxo8pSYtcg9tmBSzgWNxSaQgZR3YYo9M0KzsUEdRKkdYd7YBpMwA8_-Gp_GP-Goxnu0j6VUbPdIrxLV4yeT0u19aFoIAIsMV7lAkQ=s0">
            <a:extLst>
              <a:ext uri="{FF2B5EF4-FFF2-40B4-BE49-F238E27FC236}">
                <a16:creationId xmlns:a16="http://schemas.microsoft.com/office/drawing/2014/main" id="{2A77E0D3-B40C-4F29-885E-A304C3B20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1" y="1260655"/>
            <a:ext cx="3706879" cy="278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41D5D0F-5E6B-4914-BF42-871245676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29" y="1560690"/>
            <a:ext cx="4221737" cy="261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3561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Týden</a:t>
            </a:r>
            <a:r>
              <a:rPr lang="sk-SK" dirty="0">
                <a:solidFill>
                  <a:srgbClr val="0070C0"/>
                </a:solidFill>
              </a:rPr>
              <a:t> s aplikovanou fyzikou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7170" name="Picture 2" descr="https://fykos.cz/_media/rocnik31/tsaf/foto/foto_0001.jpg?w=800&amp;h=533&amp;tok=22e7c8">
            <a:extLst>
              <a:ext uri="{FF2B5EF4-FFF2-40B4-BE49-F238E27FC236}">
                <a16:creationId xmlns:a16="http://schemas.microsoft.com/office/drawing/2014/main" id="{564805B4-0020-45FB-AF75-C9B15CC54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0"/>
          <a:stretch/>
        </p:blipFill>
        <p:spPr bwMode="auto">
          <a:xfrm>
            <a:off x="408035" y="1071805"/>
            <a:ext cx="4484571" cy="25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fykos.cz/_media/rocnik31/tsaf/foto/foto_0055.jpg?w=800&amp;h=449&amp;tok=b748cd">
            <a:extLst>
              <a:ext uri="{FF2B5EF4-FFF2-40B4-BE49-F238E27FC236}">
                <a16:creationId xmlns:a16="http://schemas.microsoft.com/office/drawing/2014/main" id="{B07CE3B4-593C-4FF7-BC98-F853FCE3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5" y="3947808"/>
            <a:ext cx="4484571" cy="25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fykos.cz/_media/rocnik29/tsaf/foto/foto_0050.jpg?w=800&amp;h=533&amp;tok=82ce07">
            <a:extLst>
              <a:ext uri="{FF2B5EF4-FFF2-40B4-BE49-F238E27FC236}">
                <a16:creationId xmlns:a16="http://schemas.microsoft.com/office/drawing/2014/main" id="{465DB03B-5E94-40CD-84A0-1A280043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57" y="1071805"/>
            <a:ext cx="3780507" cy="25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fykos.cz/_media/rocnik29/tsaf/foto/foto_0107.jpg?w=800&amp;h=533&amp;tok=d4bbbd">
            <a:extLst>
              <a:ext uri="{FF2B5EF4-FFF2-40B4-BE49-F238E27FC236}">
                <a16:creationId xmlns:a16="http://schemas.microsoft.com/office/drawing/2014/main" id="{2DB5A7BD-7F31-4ACC-81A1-EEF302C1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56" y="3946011"/>
            <a:ext cx="3780507" cy="25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Ã½sledok vyhÄ¾adÃ¡vania obrÃ¡zkov pre dopyt cern logo">
            <a:extLst>
              <a:ext uri="{FF2B5EF4-FFF2-40B4-BE49-F238E27FC236}">
                <a16:creationId xmlns:a16="http://schemas.microsoft.com/office/drawing/2014/main" id="{F18646AB-88C0-443E-90AD-0563CD04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90" y="3947807"/>
            <a:ext cx="2573482" cy="25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Ã½sledok vyhÄ¾adÃ¡vania obrÃ¡zkov pre dopyt Ãºjf Är">
            <a:extLst>
              <a:ext uri="{FF2B5EF4-FFF2-40B4-BE49-F238E27FC236}">
                <a16:creationId xmlns:a16="http://schemas.microsoft.com/office/drawing/2014/main" id="{C5F277F1-12D0-4111-ACE9-7249D2B4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88" y="1071806"/>
            <a:ext cx="1325486" cy="25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7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6382C-B619-42D9-A22C-B4A433E0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2218"/>
          </a:xfrm>
        </p:spPr>
        <p:txBody>
          <a:bodyPr/>
          <a:lstStyle/>
          <a:p>
            <a:pPr algn="ctr"/>
            <a:r>
              <a:rPr lang="sk-SK" dirty="0" err="1">
                <a:solidFill>
                  <a:srgbClr val="0070C0"/>
                </a:solidFill>
              </a:rPr>
              <a:t>Den</a:t>
            </a:r>
            <a:r>
              <a:rPr lang="sk-SK" dirty="0">
                <a:solidFill>
                  <a:srgbClr val="0070C0"/>
                </a:solidFill>
              </a:rPr>
              <a:t> s </a:t>
            </a:r>
            <a:r>
              <a:rPr lang="sk-SK" dirty="0" err="1">
                <a:solidFill>
                  <a:srgbClr val="0070C0"/>
                </a:solidFill>
              </a:rPr>
              <a:t>experimentální</a:t>
            </a:r>
            <a:r>
              <a:rPr lang="sk-SK" dirty="0">
                <a:solidFill>
                  <a:srgbClr val="0070C0"/>
                </a:solidFill>
              </a:rPr>
              <a:t> fyzikou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9218" name="Picture 2" descr="https://fykos.cz/_media/rocnik31/dsef/foto/foto_0006.jpg?w=800&amp;h=533&amp;tok=fd06b9">
            <a:extLst>
              <a:ext uri="{FF2B5EF4-FFF2-40B4-BE49-F238E27FC236}">
                <a16:creationId xmlns:a16="http://schemas.microsoft.com/office/drawing/2014/main" id="{DF211366-325A-4749-BBF2-E0DCD50D0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3" y="3863792"/>
            <a:ext cx="3800167" cy="25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otka FYKOS.">
            <a:extLst>
              <a:ext uri="{FF2B5EF4-FFF2-40B4-BE49-F238E27FC236}">
                <a16:creationId xmlns:a16="http://schemas.microsoft.com/office/drawing/2014/main" id="{173468BF-6352-499E-A490-F53B4511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01" y="3863792"/>
            <a:ext cx="3800167" cy="25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otka FYKOS.">
            <a:extLst>
              <a:ext uri="{FF2B5EF4-FFF2-40B4-BE49-F238E27FC236}">
                <a16:creationId xmlns:a16="http://schemas.microsoft.com/office/drawing/2014/main" id="{B5F0D176-0100-4891-B549-7E76622B6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02" y="1132597"/>
            <a:ext cx="3800167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otka FYKOS.">
            <a:extLst>
              <a:ext uri="{FF2B5EF4-FFF2-40B4-BE49-F238E27FC236}">
                <a16:creationId xmlns:a16="http://schemas.microsoft.com/office/drawing/2014/main" id="{1E6DC85C-0327-4579-9882-17DA8B18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4" y="1132597"/>
            <a:ext cx="3800167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fykos.cz/_media/rocnik30/dsef/foto/foto_0041.jpg?w=800&amp;h=533&amp;tok=4440ab">
            <a:extLst>
              <a:ext uri="{FF2B5EF4-FFF2-40B4-BE49-F238E27FC236}">
                <a16:creationId xmlns:a16="http://schemas.microsoft.com/office/drawing/2014/main" id="{27CAA83E-7E32-49A9-B241-6FBDF6F21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30" y="1132597"/>
            <a:ext cx="3801370" cy="25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fykos.cz/_media/rocnik29/dsef/foto/foto_0000.jpg?w=800&amp;h=535&amp;tok=0a62c4">
            <a:extLst>
              <a:ext uri="{FF2B5EF4-FFF2-40B4-BE49-F238E27FC236}">
                <a16:creationId xmlns:a16="http://schemas.microsoft.com/office/drawing/2014/main" id="{820CE372-C7E1-41A7-973F-664704B4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29" y="3863793"/>
            <a:ext cx="3800167" cy="254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36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6094</TotalTime>
  <Words>527</Words>
  <Application>Microsoft Office PowerPoint</Application>
  <PresentationFormat>Širokoúhlá obrazovka</PresentationFormat>
  <Paragraphs>60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Motiv Office</vt:lpstr>
      <vt:lpstr>FYKOS - Fyzikální korespondenční seminář</vt:lpstr>
      <vt:lpstr>FYKOS</vt:lpstr>
      <vt:lpstr>Aktivity FYKOSu pre stredoškolákov</vt:lpstr>
      <vt:lpstr>Fyzikální Korespondenční Seminář</vt:lpstr>
      <vt:lpstr>Soustředění</vt:lpstr>
      <vt:lpstr>Fyziklání</vt:lpstr>
      <vt:lpstr>Fyziklání Online</vt:lpstr>
      <vt:lpstr>Týden s aplikovanou fyzikou</vt:lpstr>
      <vt:lpstr>Den s experimentální fyzikou</vt:lpstr>
      <vt:lpstr>Fyzikální Náboj</vt:lpstr>
      <vt:lpstr>Výhody pre univerzitných študentov</vt:lpstr>
      <vt:lpstr>Aktivity FYKOSu pre stredoškolákov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Importance of Involvement of College Students in High School Physics Education via Activities of FYKOS</dc:title>
  <dc:creator>Daniel Dupkala</dc:creator>
  <cp:lastModifiedBy>Daniela Pittnerová</cp:lastModifiedBy>
  <cp:revision>126</cp:revision>
  <dcterms:created xsi:type="dcterms:W3CDTF">2018-08-04T18:40:10Z</dcterms:created>
  <dcterms:modified xsi:type="dcterms:W3CDTF">2021-09-01T22:06:39Z</dcterms:modified>
</cp:coreProperties>
</file>