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7.png" ContentType="image/png"/>
  <Override PartName="/ppt/media/image33.jpeg" ContentType="image/jpeg"/>
  <Override PartName="/ppt/media/image22.jpeg" ContentType="image/jpeg"/>
  <Override PartName="/ppt/media/image9.png" ContentType="image/png"/>
  <Override PartName="/ppt/media/image21.png" ContentType="image/png"/>
  <Override PartName="/ppt/media/image20.jpeg" ContentType="image/jpeg"/>
  <Override PartName="/ppt/media/image19.jpeg" ContentType="image/jpeg"/>
  <Override PartName="/ppt/media/image25.png" ContentType="image/png"/>
  <Override PartName="/ppt/media/image42.jpeg" ContentType="image/jpeg"/>
  <Override PartName="/ppt/media/image18.jpeg" ContentType="image/jpeg"/>
  <Override PartName="/ppt/media/image15.png" ContentType="image/png"/>
  <Override PartName="/ppt/media/image26.png" ContentType="image/png"/>
  <Override PartName="/ppt/media/image17.jpeg" ContentType="image/jpeg"/>
  <Override PartName="/ppt/media/image16.jpeg" ContentType="image/jpeg"/>
  <Override PartName="/ppt/media/image1.png" ContentType="image/png"/>
  <Override PartName="/ppt/media/image24.jpeg" ContentType="image/jpeg"/>
  <Override PartName="/ppt/media/image30.jpeg" ContentType="image/jpeg"/>
  <Override PartName="/ppt/media/image32.jpeg" ContentType="image/jpeg"/>
  <Override PartName="/ppt/media/image5.jpeg" ContentType="image/jpeg"/>
  <Override PartName="/ppt/media/image34.jpeg" ContentType="image/jpeg"/>
  <Override PartName="/ppt/media/image31.jpeg" ContentType="image/jpeg"/>
  <Override PartName="/ppt/media/image4.jpeg" ContentType="image/jpeg"/>
  <Override PartName="/ppt/media/image38.gif" ContentType="image/gif"/>
  <Override PartName="/ppt/media/image43.jpeg" ContentType="image/jpeg"/>
  <Override PartName="/ppt/media/image44.jpeg" ContentType="image/jpeg"/>
  <Override PartName="/ppt/media/image13.jpeg" ContentType="image/jpeg"/>
  <Override PartName="/ppt/media/image40.jpeg" ContentType="image/jpeg"/>
  <Override PartName="/ppt/media/image12.jpeg" ContentType="image/jpeg"/>
  <Override PartName="/ppt/media/image3.jpeg" ContentType="image/jpeg"/>
  <Override PartName="/ppt/media/image37.jpeg" ContentType="image/jpeg"/>
  <Override PartName="/ppt/media/image45.jpeg" ContentType="image/jpeg"/>
  <Override PartName="/ppt/media/image35.jpeg" ContentType="image/jpeg"/>
  <Override PartName="/ppt/media/image10.jpeg" ContentType="image/jpeg"/>
  <Override PartName="/ppt/media/image7.jpeg" ContentType="image/jpeg"/>
  <Override PartName="/ppt/media/image28.png" ContentType="image/png"/>
  <Override PartName="/ppt/media/image29.jpeg" ContentType="image/jpeg"/>
  <Override PartName="/ppt/media/image46.png" ContentType="image/png"/>
  <Override PartName="/ppt/media/image11.jpeg" ContentType="image/jpeg"/>
  <Override PartName="/ppt/media/image39.jpeg" ContentType="image/jpeg"/>
  <Override PartName="/ppt/media/image8.png" ContentType="image/png"/>
  <Override PartName="/ppt/media/image41.jpeg" ContentType="image/jpeg"/>
  <Override PartName="/ppt/media/image14.jpeg" ContentType="image/jpeg"/>
  <Override PartName="/ppt/media/image6.jpeg" ContentType="image/jpeg"/>
  <Override PartName="/ppt/media/image36.jpeg" ContentType="image/jpeg"/>
  <Override PartName="/ppt/media/image2.jpeg" ContentType="image/jpeg"/>
  <Override PartName="/ppt/media/image23.jpeg" ContentType="image/jpeg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</a:t>
            </a:r>
            <a:r>
              <a:rPr b="0" lang="en-US" sz="4400" spc="-1" strike="noStrike">
                <a:latin typeface="Arial"/>
              </a:rPr>
              <a:t>edit the </a:t>
            </a:r>
            <a:r>
              <a:rPr b="0" lang="en-US" sz="4400" spc="-1" strike="noStrike">
                <a:latin typeface="Arial"/>
              </a:rPr>
              <a:t>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</a:t>
            </a:r>
            <a:r>
              <a:rPr b="0" lang="en-US" sz="4400" spc="-1" strike="noStrike">
                <a:latin typeface="Arial"/>
              </a:rPr>
              <a:t>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gif"/><Relationship Id="rId7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hyperlink" Target="mailto:fykos@fykos.org" TargetMode="External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822960" y="1930680"/>
            <a:ext cx="10903680" cy="62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1" lang="sk-SK" sz="32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 - Fyzikální korespondenční seminář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659160" y="4872960"/>
            <a:ext cx="4258800" cy="131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Martin Vaněk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martin@fykos.cz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78" name="Obrázek 7" descr=""/>
          <p:cNvPicPr/>
          <p:nvPr/>
        </p:nvPicPr>
        <p:blipFill>
          <a:blip r:embed="rId1"/>
          <a:stretch/>
        </p:blipFill>
        <p:spPr>
          <a:xfrm>
            <a:off x="8568000" y="357840"/>
            <a:ext cx="2837520" cy="1453680"/>
          </a:xfrm>
          <a:prstGeom prst="rect">
            <a:avLst/>
          </a:prstGeom>
          <a:ln>
            <a:noFill/>
          </a:ln>
        </p:spPr>
      </p:pic>
      <p:sp>
        <p:nvSpPr>
          <p:cNvPr id="79" name="Line 3"/>
          <p:cNvSpPr/>
          <p:nvPr/>
        </p:nvSpPr>
        <p:spPr>
          <a:xfrm>
            <a:off x="864720" y="2580480"/>
            <a:ext cx="10543320" cy="0"/>
          </a:xfrm>
          <a:prstGeom prst="line">
            <a:avLst/>
          </a:prstGeom>
          <a:ln>
            <a:solidFill>
              <a:srgbClr val="3f6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0" name="Picture 2" descr="https://www.mff.cuni.cz/fakulta/symboly/logotyp_fakulty_rgb1.jpg"/>
          <p:cNvPicPr/>
          <p:nvPr/>
        </p:nvPicPr>
        <p:blipFill>
          <a:blip r:embed="rId2"/>
          <a:stretch/>
        </p:blipFill>
        <p:spPr>
          <a:xfrm>
            <a:off x="659160" y="136800"/>
            <a:ext cx="4710960" cy="1453680"/>
          </a:xfrm>
          <a:prstGeom prst="rect">
            <a:avLst/>
          </a:prstGeom>
          <a:ln>
            <a:noFill/>
          </a:ln>
        </p:spPr>
      </p:pic>
      <p:sp>
        <p:nvSpPr>
          <p:cNvPr id="81" name="CustomShape 4"/>
          <p:cNvSpPr/>
          <p:nvPr/>
        </p:nvSpPr>
        <p:spPr>
          <a:xfrm>
            <a:off x="7406640" y="4001760"/>
            <a:ext cx="3998880" cy="173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fykos.cz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fykos@fykos.cz</a:t>
            </a:r>
            <a:br/>
            <a:br/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Orientační Týden UK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8. 9. 2021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838080" y="0"/>
            <a:ext cx="10512720" cy="96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Týden s aplikovanou fyzikou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8" name="Picture 2" descr="https://fykos.cz/_media/rocnik31/tsaf/foto/foto_0001.jpg?w=800&amp;h=533&amp;tok=22e7c8"/>
          <p:cNvPicPr/>
          <p:nvPr/>
        </p:nvPicPr>
        <p:blipFill>
          <a:blip r:embed="rId1"/>
          <a:srcRect l="0" t="15757" r="0" b="0"/>
          <a:stretch/>
        </p:blipFill>
        <p:spPr>
          <a:xfrm>
            <a:off x="407880" y="1071720"/>
            <a:ext cx="4481640" cy="2514240"/>
          </a:xfrm>
          <a:prstGeom prst="rect">
            <a:avLst/>
          </a:prstGeom>
          <a:ln>
            <a:noFill/>
          </a:ln>
        </p:spPr>
      </p:pic>
      <p:pic>
        <p:nvPicPr>
          <p:cNvPr id="129" name="Picture 4" descr="https://fykos.cz/_media/rocnik31/tsaf/foto/foto_0055.jpg?w=800&amp;h=449&amp;tok=b748cd"/>
          <p:cNvPicPr/>
          <p:nvPr/>
        </p:nvPicPr>
        <p:blipFill>
          <a:blip r:embed="rId2"/>
          <a:stretch/>
        </p:blipFill>
        <p:spPr>
          <a:xfrm>
            <a:off x="407880" y="3947760"/>
            <a:ext cx="4481640" cy="2514240"/>
          </a:xfrm>
          <a:prstGeom prst="rect">
            <a:avLst/>
          </a:prstGeom>
          <a:ln>
            <a:noFill/>
          </a:ln>
        </p:spPr>
      </p:pic>
      <p:pic>
        <p:nvPicPr>
          <p:cNvPr id="130" name="Picture 6" descr="https://fykos.cz/_media/rocnik29/tsaf/foto/foto_0050.jpg?w=800&amp;h=533&amp;tok=82ce07"/>
          <p:cNvPicPr/>
          <p:nvPr/>
        </p:nvPicPr>
        <p:blipFill>
          <a:blip r:embed="rId3"/>
          <a:stretch/>
        </p:blipFill>
        <p:spPr>
          <a:xfrm>
            <a:off x="8003520" y="1071720"/>
            <a:ext cx="3777480" cy="2516040"/>
          </a:xfrm>
          <a:prstGeom prst="rect">
            <a:avLst/>
          </a:prstGeom>
          <a:ln>
            <a:noFill/>
          </a:ln>
        </p:spPr>
      </p:pic>
      <p:pic>
        <p:nvPicPr>
          <p:cNvPr id="131" name="Picture 8" descr="https://fykos.cz/_media/rocnik29/tsaf/foto/foto_0107.jpg?w=800&amp;h=533&amp;tok=d4bbbd"/>
          <p:cNvPicPr/>
          <p:nvPr/>
        </p:nvPicPr>
        <p:blipFill>
          <a:blip r:embed="rId4"/>
          <a:stretch/>
        </p:blipFill>
        <p:spPr>
          <a:xfrm>
            <a:off x="8003520" y="3945960"/>
            <a:ext cx="3777480" cy="2516040"/>
          </a:xfrm>
          <a:prstGeom prst="rect">
            <a:avLst/>
          </a:prstGeom>
          <a:ln>
            <a:noFill/>
          </a:ln>
        </p:spPr>
      </p:pic>
      <p:pic>
        <p:nvPicPr>
          <p:cNvPr id="132" name="Picture 10" descr="VÃ½sledok vyhÄ¾adÃ¡vania obrÃ¡zkov pre dopyt cern logo"/>
          <p:cNvPicPr/>
          <p:nvPr/>
        </p:nvPicPr>
        <p:blipFill>
          <a:blip r:embed="rId5"/>
          <a:stretch/>
        </p:blipFill>
        <p:spPr>
          <a:xfrm>
            <a:off x="5161320" y="3947760"/>
            <a:ext cx="2570760" cy="2514240"/>
          </a:xfrm>
          <a:prstGeom prst="rect">
            <a:avLst/>
          </a:prstGeom>
          <a:ln>
            <a:noFill/>
          </a:ln>
        </p:spPr>
      </p:pic>
      <p:pic>
        <p:nvPicPr>
          <p:cNvPr id="133" name="Picture 14" descr="VÃ½sledok vyhÄ¾adÃ¡vania obrÃ¡zkov pre dopyt Ãºjf Är"/>
          <p:cNvPicPr/>
          <p:nvPr/>
        </p:nvPicPr>
        <p:blipFill>
          <a:blip r:embed="rId6"/>
          <a:stretch/>
        </p:blipFill>
        <p:spPr>
          <a:xfrm>
            <a:off x="5785200" y="1071720"/>
            <a:ext cx="1322640" cy="2514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838080" y="0"/>
            <a:ext cx="10512720" cy="103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Den s experimentální fyzikou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35" name="Picture 2" descr="https://fykos.cz/_media/rocnik31/dsef/foto/foto_0006.jpg?w=800&amp;h=533&amp;tok=fd06b9"/>
          <p:cNvPicPr/>
          <p:nvPr/>
        </p:nvPicPr>
        <p:blipFill>
          <a:blip r:embed="rId1"/>
          <a:stretch/>
        </p:blipFill>
        <p:spPr>
          <a:xfrm>
            <a:off x="192960" y="3863880"/>
            <a:ext cx="3797280" cy="2529000"/>
          </a:xfrm>
          <a:prstGeom prst="rect">
            <a:avLst/>
          </a:prstGeom>
          <a:ln>
            <a:noFill/>
          </a:ln>
        </p:spPr>
      </p:pic>
      <p:pic>
        <p:nvPicPr>
          <p:cNvPr id="136" name="Picture 4" descr="Fotka FYKOS."/>
          <p:cNvPicPr/>
          <p:nvPr/>
        </p:nvPicPr>
        <p:blipFill>
          <a:blip r:embed="rId2"/>
          <a:stretch/>
        </p:blipFill>
        <p:spPr>
          <a:xfrm>
            <a:off x="4206960" y="3863880"/>
            <a:ext cx="3797280" cy="2513160"/>
          </a:xfrm>
          <a:prstGeom prst="rect">
            <a:avLst/>
          </a:prstGeom>
          <a:ln>
            <a:noFill/>
          </a:ln>
        </p:spPr>
      </p:pic>
      <p:pic>
        <p:nvPicPr>
          <p:cNvPr id="137" name="Picture 6" descr="Fotka FYKOS."/>
          <p:cNvPicPr/>
          <p:nvPr/>
        </p:nvPicPr>
        <p:blipFill>
          <a:blip r:embed="rId3"/>
          <a:stretch/>
        </p:blipFill>
        <p:spPr>
          <a:xfrm>
            <a:off x="4206960" y="1132560"/>
            <a:ext cx="3797280" cy="2529720"/>
          </a:xfrm>
          <a:prstGeom prst="rect">
            <a:avLst/>
          </a:prstGeom>
          <a:ln>
            <a:noFill/>
          </a:ln>
        </p:spPr>
      </p:pic>
      <p:pic>
        <p:nvPicPr>
          <p:cNvPr id="138" name="Picture 8" descr="Fotka FYKOS."/>
          <p:cNvPicPr/>
          <p:nvPr/>
        </p:nvPicPr>
        <p:blipFill>
          <a:blip r:embed="rId4"/>
          <a:stretch/>
        </p:blipFill>
        <p:spPr>
          <a:xfrm>
            <a:off x="192960" y="1132560"/>
            <a:ext cx="3797280" cy="2529720"/>
          </a:xfrm>
          <a:prstGeom prst="rect">
            <a:avLst/>
          </a:prstGeom>
          <a:ln>
            <a:noFill/>
          </a:ln>
        </p:spPr>
      </p:pic>
      <p:pic>
        <p:nvPicPr>
          <p:cNvPr id="139" name="Picture 10" descr="https://fykos.cz/_media/rocnik30/dsef/foto/foto_0041.jpg?w=800&amp;h=533&amp;tok=4440ab"/>
          <p:cNvPicPr/>
          <p:nvPr/>
        </p:nvPicPr>
        <p:blipFill>
          <a:blip r:embed="rId5"/>
          <a:stretch/>
        </p:blipFill>
        <p:spPr>
          <a:xfrm>
            <a:off x="8220960" y="1132560"/>
            <a:ext cx="3798360" cy="2529720"/>
          </a:xfrm>
          <a:prstGeom prst="rect">
            <a:avLst/>
          </a:prstGeom>
          <a:ln>
            <a:noFill/>
          </a:ln>
        </p:spPr>
      </p:pic>
      <p:pic>
        <p:nvPicPr>
          <p:cNvPr id="140" name="Picture 12" descr="https://fykos.cz/_media/rocnik29/dsef/foto/foto_0000.jpg?w=800&amp;h=535&amp;tok=0a62c4"/>
          <p:cNvPicPr/>
          <p:nvPr/>
        </p:nvPicPr>
        <p:blipFill>
          <a:blip r:embed="rId6"/>
          <a:stretch/>
        </p:blipFill>
        <p:spPr>
          <a:xfrm>
            <a:off x="8220960" y="3863880"/>
            <a:ext cx="3797280" cy="2538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838080" y="0"/>
            <a:ext cx="10512720" cy="133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Proč organizovat FYKOS?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838080" y="1463040"/>
            <a:ext cx="10512720" cy="434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Osobní rozvoj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pedagogické schopnosti, práce s lidmi, organizování akcí, parádní CV</a:t>
            </a:r>
            <a:endParaRPr b="0" lang="en-US" sz="18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Rozvoj účastníků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– vzdělávání, inspirace ke studiu technických věd</a:t>
            </a:r>
            <a:endParaRPr b="0" lang="en-US" sz="18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Popularizace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rozvíjení schopností popularizovat a prezentovat vědu</a:t>
            </a:r>
            <a:endParaRPr b="0" lang="en-US" sz="18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Super kolektiv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sociální život, týmové akce, výlety, pomoc při studiu, networking</a:t>
            </a:r>
            <a:endParaRPr b="0" lang="en-US" sz="18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FYKOSí akce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jako organizátor – bezplatná účast na soustředěních, exkurzích, TSAFu apod.</a:t>
            </a:r>
            <a:endParaRPr b="0" lang="en-US" sz="18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Start-up atmosféra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dlouhá tradice, ale stále nové nápady, moderní přístup, možnosti se realizovat</a:t>
            </a:r>
            <a:endParaRPr b="0" lang="en-US" sz="18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24/7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přístup na ÚTF</a:t>
            </a:r>
            <a:endParaRPr b="0" lang="en-US" sz="18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Propagační předmety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trička, mikiny, tašky, ponožky, pera...</a:t>
            </a:r>
            <a:endParaRPr b="0" lang="en-US" sz="18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Drobné stipendium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43" name="Picture 8" descr="VÃ½sledok vyhÄ¾adÃ¡vania obrÃ¡zkov pre dopyt matematicko fyzikÃ¡lnÃ­ fakulta uk"/>
          <p:cNvPicPr/>
          <p:nvPr/>
        </p:nvPicPr>
        <p:blipFill>
          <a:blip r:embed="rId1"/>
          <a:srcRect l="21" t="14278" r="291" b="6346"/>
          <a:stretch/>
        </p:blipFill>
        <p:spPr>
          <a:xfrm>
            <a:off x="7956360" y="4480560"/>
            <a:ext cx="3837240" cy="203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671040" y="2033640"/>
            <a:ext cx="4905360" cy="363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45" name="Obrázek 7" descr=""/>
          <p:cNvPicPr/>
          <p:nvPr/>
        </p:nvPicPr>
        <p:blipFill>
          <a:blip r:embed="rId1"/>
          <a:stretch/>
        </p:blipFill>
        <p:spPr>
          <a:xfrm>
            <a:off x="5803200" y="2876400"/>
            <a:ext cx="5626080" cy="2883600"/>
          </a:xfrm>
          <a:prstGeom prst="rect">
            <a:avLst/>
          </a:prstGeom>
          <a:ln>
            <a:noFill/>
          </a:ln>
        </p:spPr>
      </p:pic>
      <p:sp>
        <p:nvSpPr>
          <p:cNvPr id="146" name="CustomShape 2"/>
          <p:cNvSpPr/>
          <p:nvPr/>
        </p:nvSpPr>
        <p:spPr>
          <a:xfrm>
            <a:off x="4126680" y="403200"/>
            <a:ext cx="298980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Děkuji za pozornost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1005840" y="1677960"/>
            <a:ext cx="6857280" cy="316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Přidej se k nám!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Domluvíme se dle Tvých možností a zájmů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martin@fykos.cz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k-SK" sz="28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2"/>
              </a:rPr>
              <a:t>fykos@fykos.org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Web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ww.fykos.cz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838080" y="0"/>
            <a:ext cx="10512720" cy="97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 není jen o fyzice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802080" y="1255320"/>
            <a:ext cx="10512720" cy="528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Činnosti organizátorů FYKOSu</a:t>
            </a:r>
            <a:endParaRPr b="0" lang="en-US" sz="20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Akce a soutěže 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příprava, plánování a organizování</a:t>
            </a:r>
            <a:endParaRPr b="0" lang="en-US" sz="20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Propagace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psaní článků do českých i světových časopisů, kontaktování sponzorů…</a:t>
            </a:r>
            <a:endParaRPr b="0" lang="en-US" sz="20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TeXání</a:t>
            </a:r>
            <a:endParaRPr b="0" lang="en-US" sz="20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IT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weby, databáze..</a:t>
            </a:r>
            <a:endParaRPr b="0" lang="en-US" sz="20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Grafika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trička, loga, plakáty, kreslení obrázků k úlohám…</a:t>
            </a:r>
            <a:endParaRPr b="0" lang="en-US" sz="20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Odborná část</a:t>
            </a:r>
            <a:endParaRPr b="0" lang="en-US" sz="20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Vymýšlení úloh, psaní vzorových řešení, odborné korektury</a:t>
            </a:r>
            <a:endParaRPr b="0" lang="en-US" sz="20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Jazykové korektury a překlady (české, anglické)</a:t>
            </a:r>
            <a:endParaRPr b="0" lang="en-US" sz="20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Experimenty </a:t>
            </a: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vymýšlení a příprava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1977480" y="174600"/>
            <a:ext cx="2079360" cy="97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838080" y="1282320"/>
            <a:ext cx="4357800" cy="185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Založen 1987 – začíná 35. ročník</a:t>
            </a:r>
            <a:endParaRPr b="0" lang="en-US" sz="18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Zastrešený Ústavem teoretické fyziky MFF</a:t>
            </a:r>
            <a:endParaRPr b="0" lang="en-US" sz="18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Financovaný OPMK</a:t>
            </a:r>
            <a:endParaRPr b="0" lang="en-US" sz="18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Přibližně 40 aktivních organizátorů</a:t>
            </a:r>
            <a:endParaRPr b="0" lang="en-US" sz="18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Převážně studenti studenti MFF UK, ČVUT...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6" name="Obrázek 6" descr=""/>
          <p:cNvPicPr/>
          <p:nvPr/>
        </p:nvPicPr>
        <p:blipFill>
          <a:blip r:embed="rId1"/>
          <a:stretch/>
        </p:blipFill>
        <p:spPr>
          <a:xfrm>
            <a:off x="6993000" y="349200"/>
            <a:ext cx="4473000" cy="2981160"/>
          </a:xfrm>
          <a:prstGeom prst="rect">
            <a:avLst/>
          </a:prstGeom>
          <a:ln>
            <a:noFill/>
          </a:ln>
        </p:spPr>
      </p:pic>
      <p:pic>
        <p:nvPicPr>
          <p:cNvPr id="87" name="Obrázek 8" descr=""/>
          <p:cNvPicPr/>
          <p:nvPr/>
        </p:nvPicPr>
        <p:blipFill>
          <a:blip r:embed="rId2"/>
          <a:srcRect l="0" t="-20" r="0" b="0"/>
          <a:stretch/>
        </p:blipFill>
        <p:spPr>
          <a:xfrm>
            <a:off x="6993000" y="3603240"/>
            <a:ext cx="4473000" cy="2981160"/>
          </a:xfrm>
          <a:prstGeom prst="rect">
            <a:avLst/>
          </a:prstGeom>
          <a:ln>
            <a:noFill/>
          </a:ln>
        </p:spPr>
      </p:pic>
      <p:pic>
        <p:nvPicPr>
          <p:cNvPr id="88" name="Obrázek 9" descr=""/>
          <p:cNvPicPr/>
          <p:nvPr/>
        </p:nvPicPr>
        <p:blipFill>
          <a:blip r:embed="rId3"/>
          <a:srcRect l="0" t="25081" r="0" b="6471"/>
          <a:stretch/>
        </p:blipFill>
        <p:spPr>
          <a:xfrm>
            <a:off x="838080" y="3603240"/>
            <a:ext cx="4357800" cy="2981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838080" y="0"/>
            <a:ext cx="10512720" cy="97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Aktivity FYKOSu pro středoškoláky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838080" y="1255320"/>
            <a:ext cx="10512720" cy="528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Soutěže</a:t>
            </a:r>
            <a:endParaRPr b="0" lang="en-US" sz="20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Fyzikální Korespondenční Seminář</a:t>
            </a:r>
            <a:endParaRPr b="0" lang="en-US" sz="20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Fyziklání</a:t>
            </a:r>
            <a:endParaRPr b="0" lang="en-US" sz="20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Fyziklání Online</a:t>
            </a:r>
            <a:endParaRPr b="0" lang="en-US" sz="20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Fyzikální Náboj</a:t>
            </a:r>
            <a:endParaRPr b="0" lang="en-US" sz="20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Exkurze</a:t>
            </a:r>
            <a:endParaRPr b="0" lang="en-US" sz="20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Týden s Aplikovanou Fyzikou</a:t>
            </a:r>
            <a:endParaRPr b="0" lang="en-US" sz="2000" spc="-1" strike="noStrike">
              <a:latin typeface="Arial"/>
            </a:endParaRPr>
          </a:p>
          <a:p>
            <a:pPr lvl="1" marL="432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Den s Experimentálnou Fyzikou</a:t>
            </a:r>
            <a:endParaRPr b="0" lang="en-US" sz="2000" spc="-1" strike="noStrike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Soustředění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91" name="Picture 4_0" descr="Fotka FYKOS."/>
          <p:cNvPicPr/>
          <p:nvPr/>
        </p:nvPicPr>
        <p:blipFill>
          <a:blip r:embed="rId1"/>
          <a:stretch/>
        </p:blipFill>
        <p:spPr>
          <a:xfrm>
            <a:off x="6809040" y="3521520"/>
            <a:ext cx="3797280" cy="2513160"/>
          </a:xfrm>
          <a:prstGeom prst="rect">
            <a:avLst/>
          </a:prstGeom>
          <a:ln>
            <a:noFill/>
          </a:ln>
        </p:spPr>
      </p:pic>
      <p:sp>
        <p:nvSpPr>
          <p:cNvPr id="92" name="CustomShape 3"/>
          <p:cNvSpPr/>
          <p:nvPr/>
        </p:nvSpPr>
        <p:spPr>
          <a:xfrm>
            <a:off x="6044760" y="3335040"/>
            <a:ext cx="180000" cy="23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4"/>
          <p:cNvSpPr/>
          <p:nvPr/>
        </p:nvSpPr>
        <p:spPr>
          <a:xfrm>
            <a:off x="6044760" y="3335040"/>
            <a:ext cx="180000" cy="23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6812280" y="1188720"/>
            <a:ext cx="3794400" cy="213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838080" y="0"/>
            <a:ext cx="10512720" cy="102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Fyzikální Korespondenční Seminář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6" name="Obrázek 8" descr=""/>
          <p:cNvPicPr/>
          <p:nvPr/>
        </p:nvPicPr>
        <p:blipFill>
          <a:blip r:embed="rId1"/>
          <a:stretch/>
        </p:blipFill>
        <p:spPr>
          <a:xfrm>
            <a:off x="9028800" y="2683440"/>
            <a:ext cx="2674800" cy="2226240"/>
          </a:xfrm>
          <a:prstGeom prst="rect">
            <a:avLst/>
          </a:prstGeom>
          <a:ln>
            <a:noFill/>
          </a:ln>
        </p:spPr>
      </p:pic>
      <p:sp>
        <p:nvSpPr>
          <p:cNvPr id="97" name="CustomShape 2"/>
          <p:cNvSpPr/>
          <p:nvPr/>
        </p:nvSpPr>
        <p:spPr>
          <a:xfrm>
            <a:off x="5943600" y="3276720"/>
            <a:ext cx="302040" cy="30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8" name="Picture 2" descr="https://lh6.googleusercontent.com/2BPTZiWOVfwwhCDxvRJ4Inc-aNU1Cau64xcUatCMqX9gOJjXO7vKHKDCmFbo0u8ptHIDNHs6fGyaxY_KVk7qU0ww0YXi7epSU9fpQSpNb6X5H7odtC2NJhBTFCZSlA6X=s0"/>
          <p:cNvPicPr/>
          <p:nvPr/>
        </p:nvPicPr>
        <p:blipFill>
          <a:blip r:embed="rId2"/>
          <a:stretch/>
        </p:blipFill>
        <p:spPr>
          <a:xfrm>
            <a:off x="229320" y="1032480"/>
            <a:ext cx="8796600" cy="5437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838080" y="0"/>
            <a:ext cx="10512720" cy="111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Soustředění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00" name="Picture 2" descr="https://fykos.cz/_media/rocnik31/sous-jaro/foto/foto_0043.jpg?w=800&amp;h=533&amp;tok=9cbc29"/>
          <p:cNvPicPr/>
          <p:nvPr/>
        </p:nvPicPr>
        <p:blipFill>
          <a:blip r:embed="rId1"/>
          <a:stretch/>
        </p:blipFill>
        <p:spPr>
          <a:xfrm>
            <a:off x="299880" y="1119960"/>
            <a:ext cx="3930840" cy="2617920"/>
          </a:xfrm>
          <a:prstGeom prst="rect">
            <a:avLst/>
          </a:prstGeom>
          <a:ln>
            <a:noFill/>
          </a:ln>
        </p:spPr>
      </p:pic>
      <p:pic>
        <p:nvPicPr>
          <p:cNvPr id="101" name="Picture 2" descr="https://fykos.cz/_media/rocnik31/sous-jaro/foto/foto_0036.jpg?w=800&amp;h=533&amp;tok=0d401a"/>
          <p:cNvPicPr/>
          <p:nvPr/>
        </p:nvPicPr>
        <p:blipFill>
          <a:blip r:embed="rId2"/>
          <a:stretch/>
        </p:blipFill>
        <p:spPr>
          <a:xfrm>
            <a:off x="299880" y="3984840"/>
            <a:ext cx="3930840" cy="2617920"/>
          </a:xfrm>
          <a:prstGeom prst="rect">
            <a:avLst/>
          </a:prstGeom>
          <a:ln>
            <a:noFill/>
          </a:ln>
        </p:spPr>
      </p:pic>
      <p:pic>
        <p:nvPicPr>
          <p:cNvPr id="102" name="Picture 10" descr="https://fykos.cz/_media/rocnik31/sous-jaro/foto/foto_0035.jpg?w=800&amp;h=533&amp;tok=a4f094"/>
          <p:cNvPicPr/>
          <p:nvPr/>
        </p:nvPicPr>
        <p:blipFill>
          <a:blip r:embed="rId3"/>
          <a:srcRect l="0" t="0" r="18123" b="0"/>
          <a:stretch/>
        </p:blipFill>
        <p:spPr>
          <a:xfrm>
            <a:off x="4485600" y="3984840"/>
            <a:ext cx="3218040" cy="2617920"/>
          </a:xfrm>
          <a:prstGeom prst="rect">
            <a:avLst/>
          </a:prstGeom>
          <a:ln>
            <a:noFill/>
          </a:ln>
        </p:spPr>
      </p:pic>
      <p:pic>
        <p:nvPicPr>
          <p:cNvPr id="103" name="Picture 12" descr="Fotka FYKOS."/>
          <p:cNvPicPr/>
          <p:nvPr/>
        </p:nvPicPr>
        <p:blipFill>
          <a:blip r:embed="rId4"/>
          <a:stretch/>
        </p:blipFill>
        <p:spPr>
          <a:xfrm>
            <a:off x="7959600" y="1119960"/>
            <a:ext cx="3929400" cy="2617920"/>
          </a:xfrm>
          <a:prstGeom prst="rect">
            <a:avLst/>
          </a:prstGeom>
          <a:ln>
            <a:noFill/>
          </a:ln>
        </p:spPr>
      </p:pic>
      <p:pic>
        <p:nvPicPr>
          <p:cNvPr id="104" name="Picture 14" descr="Fotka FYKOS."/>
          <p:cNvPicPr/>
          <p:nvPr/>
        </p:nvPicPr>
        <p:blipFill>
          <a:blip r:embed="rId5"/>
          <a:stretch/>
        </p:blipFill>
        <p:spPr>
          <a:xfrm>
            <a:off x="7961040" y="3984840"/>
            <a:ext cx="3928320" cy="2617920"/>
          </a:xfrm>
          <a:prstGeom prst="rect">
            <a:avLst/>
          </a:prstGeom>
          <a:ln>
            <a:noFill/>
          </a:ln>
        </p:spPr>
      </p:pic>
      <p:pic>
        <p:nvPicPr>
          <p:cNvPr id="105" name="Picture 2" descr="https://lh5.googleusercontent.com/HjJ1sTQj-6e-NN5aOnqqFwhehAKFviYPtFTDlG8U2ANJFN3symWTfcxvqTTRrXgfIGCDr8k7CrWdqbuEcXTjQYhNPRD_yYlCmddsN9hZhzutfnuEFInLIHYqNbF_7pTk=s0"/>
          <p:cNvPicPr/>
          <p:nvPr/>
        </p:nvPicPr>
        <p:blipFill>
          <a:blip r:embed="rId6"/>
          <a:stretch/>
        </p:blipFill>
        <p:spPr>
          <a:xfrm>
            <a:off x="4485600" y="1594080"/>
            <a:ext cx="3218040" cy="2143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838080" y="15120"/>
            <a:ext cx="10512720" cy="107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Fyziklání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07" name="Picture 2" descr="Fotka FYKOS."/>
          <p:cNvPicPr/>
          <p:nvPr/>
        </p:nvPicPr>
        <p:blipFill>
          <a:blip r:embed="rId1"/>
          <a:srcRect l="552" t="0" r="2" b="0"/>
          <a:stretch/>
        </p:blipFill>
        <p:spPr>
          <a:xfrm>
            <a:off x="8052480" y="4014000"/>
            <a:ext cx="3780360" cy="2533320"/>
          </a:xfrm>
          <a:prstGeom prst="rect">
            <a:avLst/>
          </a:prstGeom>
          <a:ln>
            <a:noFill/>
          </a:ln>
        </p:spPr>
      </p:pic>
      <p:pic>
        <p:nvPicPr>
          <p:cNvPr id="108" name="Picture 2" descr="https://lh3.googleusercontent.com/Ftr7nqNhc4in92kWMfjEDMAnBlsmXQc8-JiC4KuBBuCTwBM0I0GYjyBCQDGM1VANurKBX_QLJEafmnaRl6ZiiLIGqn7pcM4wSn081S2duttTwW0b5wwkZsxL0EAhcCXnrzdaI-Y=s0"/>
          <p:cNvPicPr/>
          <p:nvPr/>
        </p:nvPicPr>
        <p:blipFill>
          <a:blip r:embed="rId2"/>
          <a:stretch/>
        </p:blipFill>
        <p:spPr>
          <a:xfrm>
            <a:off x="332640" y="1243440"/>
            <a:ext cx="3803760" cy="2533680"/>
          </a:xfrm>
          <a:prstGeom prst="rect">
            <a:avLst/>
          </a:prstGeom>
          <a:ln>
            <a:noFill/>
          </a:ln>
        </p:spPr>
      </p:pic>
      <p:pic>
        <p:nvPicPr>
          <p:cNvPr id="109" name="Picture 4" descr="https://lh3.googleusercontent.com/zonfJ2oUCP-PcrY32MBghQJpVxL93Tx9tmeO71vpNvsvcBG6orJ6sNMOTWd4W3JEQF4kZQZFixrjPRtIYvrs1s-C_hDu4QKJhkziEZ0_GQF1h9HkZa1_0yxXuSa6xfZLvw7Wev4=s0"/>
          <p:cNvPicPr/>
          <p:nvPr/>
        </p:nvPicPr>
        <p:blipFill>
          <a:blip r:embed="rId3"/>
          <a:stretch/>
        </p:blipFill>
        <p:spPr>
          <a:xfrm>
            <a:off x="4429440" y="4296960"/>
            <a:ext cx="3378960" cy="2250720"/>
          </a:xfrm>
          <a:prstGeom prst="rect">
            <a:avLst/>
          </a:prstGeom>
          <a:ln>
            <a:noFill/>
          </a:ln>
        </p:spPr>
      </p:pic>
      <p:pic>
        <p:nvPicPr>
          <p:cNvPr id="110" name="Obrázek 5" descr=""/>
          <p:cNvPicPr/>
          <p:nvPr/>
        </p:nvPicPr>
        <p:blipFill>
          <a:blip r:embed="rId4"/>
          <a:stretch/>
        </p:blipFill>
        <p:spPr>
          <a:xfrm>
            <a:off x="8052480" y="1243440"/>
            <a:ext cx="3801600" cy="2533320"/>
          </a:xfrm>
          <a:prstGeom prst="rect">
            <a:avLst/>
          </a:prstGeom>
          <a:ln>
            <a:noFill/>
          </a:ln>
        </p:spPr>
      </p:pic>
      <p:pic>
        <p:nvPicPr>
          <p:cNvPr id="111" name="Obrázek 8" descr=""/>
          <p:cNvPicPr/>
          <p:nvPr/>
        </p:nvPicPr>
        <p:blipFill>
          <a:blip r:embed="rId5"/>
          <a:stretch/>
        </p:blipFill>
        <p:spPr>
          <a:xfrm>
            <a:off x="332640" y="4013640"/>
            <a:ext cx="3801960" cy="2533680"/>
          </a:xfrm>
          <a:prstGeom prst="rect">
            <a:avLst/>
          </a:prstGeom>
          <a:ln>
            <a:noFill/>
          </a:ln>
        </p:spPr>
      </p:pic>
      <p:pic>
        <p:nvPicPr>
          <p:cNvPr id="112" name="Picture 8" descr=""/>
          <p:cNvPicPr/>
          <p:nvPr/>
        </p:nvPicPr>
        <p:blipFill>
          <a:blip r:embed="rId6"/>
          <a:stretch/>
        </p:blipFill>
        <p:spPr>
          <a:xfrm>
            <a:off x="4181040" y="1510200"/>
            <a:ext cx="3827160" cy="2365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838080" y="0"/>
            <a:ext cx="10512720" cy="103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Fyziklání Online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1222560" y="198000"/>
            <a:ext cx="1620000" cy="638280"/>
          </a:xfrm>
          <a:prstGeom prst="rect">
            <a:avLst/>
          </a:prstGeom>
          <a:noFill/>
          <a:ln w="3240">
            <a:solidFill>
              <a:schemeClr val="bg1">
                <a:lumMod val="5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47 států</a:t>
            </a:r>
            <a:br/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Kategorie Open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5" name="Picture 2" descr="https://online.fyziklani.cz/images/report/7ba52cb16fa28ad618baef4f2c8d1ff1dc35d59b.jpg"/>
          <p:cNvPicPr/>
          <p:nvPr/>
        </p:nvPicPr>
        <p:blipFill>
          <a:blip r:embed="rId1"/>
          <a:srcRect l="0" t="17807" r="0" b="0"/>
          <a:stretch/>
        </p:blipFill>
        <p:spPr>
          <a:xfrm>
            <a:off x="8206920" y="4259880"/>
            <a:ext cx="3758760" cy="2315880"/>
          </a:xfrm>
          <a:prstGeom prst="rect">
            <a:avLst/>
          </a:prstGeom>
          <a:ln>
            <a:noFill/>
          </a:ln>
        </p:spPr>
      </p:pic>
      <p:pic>
        <p:nvPicPr>
          <p:cNvPr id="116" name="Picture 4" descr="https://online.fyziklani.cz/images/report/3fd5c1cb57a08c6e2624e51bdb212f9091a6d72f.jpg"/>
          <p:cNvPicPr/>
          <p:nvPr/>
        </p:nvPicPr>
        <p:blipFill>
          <a:blip r:embed="rId2"/>
          <a:srcRect l="5528" t="0" r="3224" b="0"/>
          <a:stretch/>
        </p:blipFill>
        <p:spPr>
          <a:xfrm>
            <a:off x="4215240" y="4259880"/>
            <a:ext cx="3758760" cy="2315880"/>
          </a:xfrm>
          <a:prstGeom prst="rect">
            <a:avLst/>
          </a:prstGeom>
          <a:ln>
            <a:noFill/>
          </a:ln>
        </p:spPr>
      </p:pic>
      <p:pic>
        <p:nvPicPr>
          <p:cNvPr id="117" name="Picture 6" descr="https://online.fyziklani.cz/images/report/6a97f439c6c162ace2e793e749444c4fe9f5f903.jpg"/>
          <p:cNvPicPr/>
          <p:nvPr/>
        </p:nvPicPr>
        <p:blipFill>
          <a:blip r:embed="rId3"/>
          <a:stretch/>
        </p:blipFill>
        <p:spPr>
          <a:xfrm>
            <a:off x="8206920" y="1240200"/>
            <a:ext cx="3758760" cy="2818800"/>
          </a:xfrm>
          <a:prstGeom prst="rect">
            <a:avLst/>
          </a:prstGeom>
          <a:ln>
            <a:noFill/>
          </a:ln>
        </p:spPr>
      </p:pic>
      <p:pic>
        <p:nvPicPr>
          <p:cNvPr id="118" name="Picture 2" descr="https://lh5.googleusercontent.com/Qpbm5Ia8bOdnHOLqin60XxXK7VoG9pIedTx0OlsTJt1LibjlePCXeerOQcuxGEddjYsn4bwhV-i7ln1iFF8X3X0wRGB_nXRkd0bUi01Wb_5tEnfrME9I5HUMXHlZukGO=s0"/>
          <p:cNvPicPr/>
          <p:nvPr/>
        </p:nvPicPr>
        <p:blipFill>
          <a:blip r:embed="rId4"/>
          <a:stretch/>
        </p:blipFill>
        <p:spPr>
          <a:xfrm>
            <a:off x="278280" y="4259880"/>
            <a:ext cx="3704040" cy="2315880"/>
          </a:xfrm>
          <a:prstGeom prst="rect">
            <a:avLst/>
          </a:prstGeom>
          <a:ln>
            <a:noFill/>
          </a:ln>
        </p:spPr>
      </p:pic>
      <p:pic>
        <p:nvPicPr>
          <p:cNvPr id="119" name="Picture 4" descr="https://lh6.googleusercontent.com/ZuK8JZcqLm8gyg2EF7JwAdt8U-1Yxo8pSYtcg9tmBSzgWNxSaQgZR3YYo9M0KzsUEdRKkdYd7YBpMwA8_-Gp_GP-Goxnu0j6VUbPdIrxLV4yeT0u19aFoIAIsMV7lAkQ=s0"/>
          <p:cNvPicPr/>
          <p:nvPr/>
        </p:nvPicPr>
        <p:blipFill>
          <a:blip r:embed="rId5"/>
          <a:stretch/>
        </p:blipFill>
        <p:spPr>
          <a:xfrm>
            <a:off x="278280" y="1260720"/>
            <a:ext cx="3704040" cy="2777760"/>
          </a:xfrm>
          <a:prstGeom prst="rect">
            <a:avLst/>
          </a:prstGeom>
          <a:ln>
            <a:noFill/>
          </a:ln>
        </p:spPr>
      </p:pic>
      <p:pic>
        <p:nvPicPr>
          <p:cNvPr id="120" name="Picture 6" descr=""/>
          <p:cNvPicPr/>
          <p:nvPr/>
        </p:nvPicPr>
        <p:blipFill>
          <a:blip r:embed="rId6"/>
          <a:stretch/>
        </p:blipFill>
        <p:spPr>
          <a:xfrm>
            <a:off x="3985200" y="1560600"/>
            <a:ext cx="4218840" cy="2607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838080" y="0"/>
            <a:ext cx="10512720" cy="116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Fyzikální Náboj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2" name="Picture 2" descr="VÃ½sledok vyhÄ¾adÃ¡vania obrÃ¡zkov pre dopyt trojsten"/>
          <p:cNvPicPr/>
          <p:nvPr/>
        </p:nvPicPr>
        <p:blipFill>
          <a:blip r:embed="rId1"/>
          <a:stretch/>
        </p:blipFill>
        <p:spPr>
          <a:xfrm>
            <a:off x="304920" y="298080"/>
            <a:ext cx="1662120" cy="571320"/>
          </a:xfrm>
          <a:prstGeom prst="rect">
            <a:avLst/>
          </a:prstGeom>
          <a:ln>
            <a:noFill/>
          </a:ln>
        </p:spPr>
      </p:pic>
      <p:pic>
        <p:nvPicPr>
          <p:cNvPr id="123" name="Picture 4" descr="VÃ½sledok vyhÄ¾adÃ¡vania obrÃ¡zkov pre dopyt fyzikÃ¡lny nÃ¡boj"/>
          <p:cNvPicPr/>
          <p:nvPr/>
        </p:nvPicPr>
        <p:blipFill>
          <a:blip r:embed="rId2"/>
          <a:srcRect l="3709" t="0" r="569" b="0"/>
          <a:stretch/>
        </p:blipFill>
        <p:spPr>
          <a:xfrm>
            <a:off x="6633720" y="1168200"/>
            <a:ext cx="4418280" cy="2595240"/>
          </a:xfrm>
          <a:prstGeom prst="rect">
            <a:avLst/>
          </a:prstGeom>
          <a:ln>
            <a:noFill/>
          </a:ln>
        </p:spPr>
      </p:pic>
      <p:pic>
        <p:nvPicPr>
          <p:cNvPr id="124" name="Obrázek 3" descr=""/>
          <p:cNvPicPr/>
          <p:nvPr/>
        </p:nvPicPr>
        <p:blipFill>
          <a:blip r:embed="rId3"/>
          <a:stretch/>
        </p:blipFill>
        <p:spPr>
          <a:xfrm>
            <a:off x="1137240" y="3913920"/>
            <a:ext cx="4123440" cy="2748240"/>
          </a:xfrm>
          <a:prstGeom prst="rect">
            <a:avLst/>
          </a:prstGeom>
          <a:ln>
            <a:noFill/>
          </a:ln>
        </p:spPr>
      </p:pic>
      <p:pic>
        <p:nvPicPr>
          <p:cNvPr id="125" name="Obrázek 5" descr=""/>
          <p:cNvPicPr/>
          <p:nvPr/>
        </p:nvPicPr>
        <p:blipFill>
          <a:blip r:embed="rId4"/>
          <a:srcRect l="0" t="6336" r="0" b="0"/>
          <a:stretch/>
        </p:blipFill>
        <p:spPr>
          <a:xfrm>
            <a:off x="1137240" y="1189440"/>
            <a:ext cx="4123440" cy="2573640"/>
          </a:xfrm>
          <a:prstGeom prst="rect">
            <a:avLst/>
          </a:prstGeom>
          <a:ln>
            <a:noFill/>
          </a:ln>
        </p:spPr>
      </p:pic>
      <p:pic>
        <p:nvPicPr>
          <p:cNvPr id="126" name="Obrázek 7" descr=""/>
          <p:cNvPicPr/>
          <p:nvPr/>
        </p:nvPicPr>
        <p:blipFill>
          <a:blip r:embed="rId5"/>
          <a:srcRect l="0" t="17036" r="0" b="0"/>
          <a:stretch/>
        </p:blipFill>
        <p:spPr>
          <a:xfrm>
            <a:off x="6633720" y="3913920"/>
            <a:ext cx="4418280" cy="2748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6247</TotalTime>
  <Application>LibreOffice/6.4.7.2$Linux_X86_64 LibreOffice_project/40$Build-2</Application>
  <Words>527</Words>
  <Paragraphs>60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2018-08-04T18:40:10Z</dcterms:created>
  <dc:creator>Daniel Dupkala</dc:creator>
  <dc:description/>
  <dc:language>en-US</dc:language>
  <cp:lastModifiedBy/>
  <dcterms:modified xsi:type="dcterms:W3CDTF">2021-09-08T14:38:57Z</dcterms:modified>
  <cp:revision>147</cp:revision>
  <dc:subject/>
  <dc:title>Importance of Involvement of College Students in High School Physics Education via Activities of FYKOS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