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58.jpeg" ContentType="image/jpeg"/>
  <Override PartName="/ppt/media/image55.jpeg" ContentType="image/jpeg"/>
  <Override PartName="/ppt/media/image43.png" ContentType="image/png"/>
  <Override PartName="/ppt/media/image12.jpeg" ContentType="image/jpeg"/>
  <Override PartName="/ppt/media/image34.png" ContentType="image/png"/>
  <Override PartName="/ppt/media/image38.jpeg" ContentType="image/jpeg"/>
  <Override PartName="/ppt/media/image28.png" ContentType="image/png"/>
  <Override PartName="/ppt/media/image4.png" ContentType="image/png"/>
  <Override PartName="/ppt/media/image7.jpeg" ContentType="image/jpeg"/>
  <Override PartName="/ppt/media/image16.png" ContentType="image/png"/>
  <Override PartName="/ppt/media/image49.jpeg" ContentType="image/jpeg"/>
  <Override PartName="/ppt/media/image33.jpeg" ContentType="image/jpeg"/>
  <Override PartName="/ppt/media/image27.png" ContentType="image/png"/>
  <Override PartName="/ppt/media/image2.png" ContentType="image/png"/>
  <Override PartName="/ppt/media/image25.jpeg" ContentType="image/jpeg"/>
  <Override PartName="/ppt/media/image3.png" ContentType="image/png"/>
  <Override PartName="/ppt/media/image56.jpeg" ContentType="image/jpeg"/>
  <Override PartName="/ppt/media/image17.jpeg" ContentType="image/jpeg"/>
  <Override PartName="/ppt/media/image26.png" ContentType="image/png"/>
  <Override PartName="/ppt/media/image61.jpeg" ContentType="image/jpeg"/>
  <Override PartName="/ppt/media/image59.png" ContentType="image/png"/>
  <Override PartName="/ppt/media/image24.jpeg" ContentType="image/jpeg"/>
  <Override PartName="/ppt/media/image22.png" ContentType="image/png"/>
  <Override PartName="/ppt/media/image13.jpeg" ContentType="image/jpeg"/>
  <Override PartName="/ppt/media/image44.png" ContentType="image/png"/>
  <Override PartName="/ppt/media/image53.gif" ContentType="image/gif"/>
  <Override PartName="/ppt/media/image40.jpeg" ContentType="image/jpeg"/>
  <Override PartName="/ppt/media/image60.png" ContentType="image/png"/>
  <Override PartName="/ppt/media/image6.jpeg" ContentType="image/jpeg"/>
  <Override PartName="/ppt/media/image29.png" ContentType="image/png"/>
  <Override PartName="/ppt/media/image35.jpeg" ContentType="image/jpeg"/>
  <Override PartName="/ppt/media/image1.jpeg" ContentType="image/jpeg"/>
  <Override PartName="/ppt/media/image21.png" ContentType="image/png"/>
  <Override PartName="/ppt/media/image62.jpeg" ContentType="image/jpeg"/>
  <Override PartName="/ppt/media/image19.png" ContentType="image/png"/>
  <Override PartName="/ppt/media/image15.jpeg" ContentType="image/jpeg"/>
  <Override PartName="/ppt/media/image14.jpeg" ContentType="image/jpeg"/>
  <Override PartName="/ppt/media/image41.jpeg" ContentType="image/jpeg"/>
  <Override PartName="/ppt/media/image54.png" ContentType="image/png"/>
  <Override PartName="/ppt/media/image23.jpeg" ContentType="image/jpeg"/>
  <Override PartName="/ppt/media/image8.png" ContentType="image/png"/>
  <Override PartName="/ppt/media/image39.jpeg" ContentType="image/jpeg"/>
  <Override PartName="/ppt/media/image5.png" ContentType="image/png"/>
  <Override PartName="/ppt/media/image11.jpeg" ContentType="image/jpeg"/>
  <Override PartName="/ppt/media/image10.png" ContentType="image/png"/>
  <Override PartName="/ppt/media/image36.jpeg" ContentType="image/jpeg"/>
  <Override PartName="/ppt/media/image9.png" ContentType="image/png"/>
  <Override PartName="/ppt/media/image30.jpeg" ContentType="image/jpeg"/>
  <Override PartName="/ppt/media/image31.jpeg" ContentType="image/jpeg"/>
  <Override PartName="/ppt/media/image32.jpeg" ContentType="image/jpeg"/>
  <Override PartName="/ppt/media/image20.png" ContentType="image/png"/>
  <Override PartName="/ppt/media/image37.jpeg" ContentType="image/jpeg"/>
  <Override PartName="/ppt/media/image18.png" ContentType="image/png"/>
  <Override PartName="/ppt/media/image42.jpeg" ContentType="image/jpeg"/>
  <Override PartName="/ppt/media/image63.png" ContentType="image/png"/>
  <Override PartName="/ppt/media/image57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gif"/><Relationship Id="rId7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822960" y="1930680"/>
            <a:ext cx="10899000" cy="6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tabLst>
                <a:tab algn="l" pos="408240"/>
              </a:tabLst>
            </a:pPr>
            <a:r>
              <a:rPr b="1" lang="sk-SK" sz="32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 - Fyzikální korespondenční seminář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659160" y="4872960"/>
            <a:ext cx="4254120" cy="13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Line 3"/>
          <p:cNvSpPr/>
          <p:nvPr/>
        </p:nvSpPr>
        <p:spPr>
          <a:xfrm>
            <a:off x="864720" y="2580480"/>
            <a:ext cx="10543320" cy="0"/>
          </a:xfrm>
          <a:prstGeom prst="line">
            <a:avLst/>
          </a:prstGeom>
          <a:ln>
            <a:solidFill>
              <a:srgbClr val="3f6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7" name="Picture 2" descr="https://www.mff.cuni.cz/fakulta/symboly/logotyp_fakulty_rgb1.jpg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659160" y="136800"/>
            <a:ext cx="4706280" cy="1449000"/>
          </a:xfrm>
          <a:prstGeom prst="rect">
            <a:avLst/>
          </a:prstGeom>
          <a:ln>
            <a:noFill/>
          </a:ln>
        </p:spPr>
      </p:pic>
      <p:sp>
        <p:nvSpPr>
          <p:cNvPr id="118" name="CustomShape 4"/>
          <p:cNvSpPr/>
          <p:nvPr/>
        </p:nvSpPr>
        <p:spPr>
          <a:xfrm>
            <a:off x="6583680" y="4001760"/>
            <a:ext cx="4817160" cy="173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Martin Vaněk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martin@fykos.cz</a:t>
            </a:r>
            <a:br/>
            <a:br/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Přehlídka popuparizačních počinů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2. 12. 2021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19" name="Google Shape;116;p1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9324360" y="568440"/>
            <a:ext cx="2030040" cy="492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Příští soustředění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Poslední soustředění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Jaro 2020 - zrušeno</a:t>
            </a:r>
            <a:endParaRPr b="0" lang="en-US" sz="2000" spc="-1" strike="noStrike">
              <a:latin typeface="Arial"/>
            </a:endParaRPr>
          </a:p>
          <a:p>
            <a:pPr lvl="1" marL="432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Podzim 2020 –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proběhlo prezenčně</a:t>
            </a:r>
            <a:endParaRPr b="0" lang="en-US" sz="2000" spc="-1" strike="noStrike">
              <a:latin typeface="Arial"/>
            </a:endParaRPr>
          </a:p>
          <a:p>
            <a:pPr lvl="1" marL="432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Jaro 2021 -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FYKOSí Online víkend</a:t>
            </a:r>
            <a:endParaRPr b="0" lang="en-US" sz="2000" spc="-1" strike="noStrike">
              <a:latin typeface="Arial"/>
            </a:endParaRPr>
          </a:p>
          <a:p>
            <a:pPr lvl="1" marL="432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Podzim 2021 –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proběhlo prezenčně</a:t>
            </a:r>
            <a:endParaRPr b="0" lang="en-US" sz="2000" spc="-1" strike="noStrike">
              <a:latin typeface="Arial"/>
            </a:endParaRPr>
          </a:p>
          <a:p>
            <a:pPr lvl="2" marL="648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Velký zájem – 37 účastníků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Příští soustředění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Duben 2021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7943760" y="1181160"/>
            <a:ext cx="3849120" cy="2565000"/>
          </a:xfrm>
          <a:prstGeom prst="rect">
            <a:avLst/>
          </a:prstGeom>
          <a:ln>
            <a:noFill/>
          </a:ln>
        </p:spPr>
      </p:pic>
      <p:pic>
        <p:nvPicPr>
          <p:cNvPr id="172" name="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7955280" y="3931920"/>
            <a:ext cx="3837600" cy="2557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838080" y="15120"/>
            <a:ext cx="10511280" cy="107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Fyziklání a Fyziklání Online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74" name="Google Shape;196;p6_1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267840" y="1062720"/>
            <a:ext cx="3809520" cy="2538360"/>
          </a:xfrm>
          <a:prstGeom prst="rect">
            <a:avLst/>
          </a:prstGeom>
          <a:ln>
            <a:noFill/>
          </a:ln>
        </p:spPr>
      </p:pic>
      <p:pic>
        <p:nvPicPr>
          <p:cNvPr id="175" name="Google Shape;197;p6_1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228160" y="3893040"/>
            <a:ext cx="3776040" cy="2516040"/>
          </a:xfrm>
          <a:prstGeom prst="rect">
            <a:avLst/>
          </a:prstGeom>
          <a:ln>
            <a:noFill/>
          </a:ln>
        </p:spPr>
      </p:pic>
      <p:pic>
        <p:nvPicPr>
          <p:cNvPr id="176" name="Google Shape;198;p6_1" descr="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284400" y="3893040"/>
            <a:ext cx="3776040" cy="2516040"/>
          </a:xfrm>
          <a:prstGeom prst="rect">
            <a:avLst/>
          </a:prstGeom>
          <a:ln>
            <a:noFill/>
          </a:ln>
        </p:spPr>
      </p:pic>
      <p:pic>
        <p:nvPicPr>
          <p:cNvPr id="177" name="Google Shape;199;p6_1" descr=""/>
          <p:cNvPicPr/>
          <p:nvPr/>
        </p:nvPicPr>
        <p:blipFill>
          <a:blip r:embed="rId4">
            <a:alphaModFix amt="95000"/>
          </a:blip>
          <a:srcRect l="4652" t="0" r="0" b="0"/>
          <a:stretch/>
        </p:blipFill>
        <p:spPr>
          <a:xfrm>
            <a:off x="4227480" y="1062720"/>
            <a:ext cx="3876840" cy="2542320"/>
          </a:xfrm>
          <a:prstGeom prst="rect">
            <a:avLst/>
          </a:prstGeom>
          <a:ln>
            <a:noFill/>
          </a:ln>
        </p:spPr>
      </p:pic>
      <p:pic>
        <p:nvPicPr>
          <p:cNvPr id="178" name="Google Shape;200;p6_1" descr=""/>
          <p:cNvPicPr/>
          <p:nvPr/>
        </p:nvPicPr>
        <p:blipFill>
          <a:blip r:embed="rId5">
            <a:alphaModFix amt="95000"/>
          </a:blip>
          <a:srcRect l="0" t="9364" r="0" b="0"/>
          <a:stretch/>
        </p:blipFill>
        <p:spPr>
          <a:xfrm>
            <a:off x="8254080" y="1062720"/>
            <a:ext cx="3734640" cy="2538360"/>
          </a:xfrm>
          <a:prstGeom prst="rect">
            <a:avLst/>
          </a:prstGeom>
          <a:ln>
            <a:noFill/>
          </a:ln>
        </p:spPr>
      </p:pic>
      <p:pic>
        <p:nvPicPr>
          <p:cNvPr id="179" name="Google Shape;201;p6_1" descr=""/>
          <p:cNvPicPr/>
          <p:nvPr/>
        </p:nvPicPr>
        <p:blipFill>
          <a:blip r:embed="rId6">
            <a:alphaModFix amt="95000"/>
          </a:blip>
          <a:stretch/>
        </p:blipFill>
        <p:spPr>
          <a:xfrm>
            <a:off x="4239720" y="3893040"/>
            <a:ext cx="3809520" cy="2536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Fyziklání a Fyziklání Online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Poslední soustředění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Odborná část – rozvoj dovedností ve fyzice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Motivace – skvělá atmosféra, vzpomínky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Doprovodný víkendový program a projekt v rámci Erasmu+</a:t>
            </a:r>
            <a:endParaRPr b="0" lang="en-US" sz="2000" spc="-1" strike="noStrike">
              <a:latin typeface="Arial"/>
            </a:endParaRPr>
          </a:p>
          <a:p>
            <a:pPr lvl="1" marL="432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 mnohem více –  v přednášce D. Dupkaly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4" name="Google Shape;200;p6_0" descr=""/>
          <p:cNvPicPr/>
          <p:nvPr/>
        </p:nvPicPr>
        <p:blipFill>
          <a:blip r:embed="rId1">
            <a:alphaModFix amt="95000"/>
          </a:blip>
          <a:srcRect l="0" t="9364" r="0" b="0"/>
          <a:stretch/>
        </p:blipFill>
        <p:spPr>
          <a:xfrm>
            <a:off x="8254080" y="1063080"/>
            <a:ext cx="3734640" cy="2538360"/>
          </a:xfrm>
          <a:prstGeom prst="rect">
            <a:avLst/>
          </a:prstGeom>
          <a:ln>
            <a:noFill/>
          </a:ln>
        </p:spPr>
      </p:pic>
      <p:pic>
        <p:nvPicPr>
          <p:cNvPr id="185" name="Google Shape;196;p6_0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229600" y="3882600"/>
            <a:ext cx="3746160" cy="2496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Fyzikální Náboj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18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Charakterově podobný Fyziklání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Organizovaný ve spolupráci se Slovenským FKS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Běžně v Praze a Ostravě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Minulé dva ročníky online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0" name="Picture 14_1" descr="Fotka FYKOS.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7961400" y="3985200"/>
            <a:ext cx="3923640" cy="2613240"/>
          </a:xfrm>
          <a:prstGeom prst="rect">
            <a:avLst/>
          </a:prstGeom>
          <a:ln>
            <a:noFill/>
          </a:ln>
        </p:spPr>
      </p:pic>
      <p:pic>
        <p:nvPicPr>
          <p:cNvPr id="191" name="Picture 2_2" descr="https://fykos.cz/_media/rocnik31/sous-jaro/foto/foto_0043.jpg?w=800&amp;h=533&amp;tok=9cbc29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7958160" y="1005840"/>
            <a:ext cx="3926160" cy="2613240"/>
          </a:xfrm>
          <a:prstGeom prst="rect">
            <a:avLst/>
          </a:prstGeom>
          <a:ln>
            <a:noFill/>
          </a:ln>
        </p:spPr>
      </p:pic>
      <p:pic>
        <p:nvPicPr>
          <p:cNvPr id="192" name="Obrázek 3_0" descr="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1137600" y="3914280"/>
            <a:ext cx="4118760" cy="2743560"/>
          </a:xfrm>
          <a:prstGeom prst="rect">
            <a:avLst/>
          </a:prstGeom>
          <a:ln>
            <a:noFill/>
          </a:ln>
        </p:spPr>
      </p:pic>
      <p:pic>
        <p:nvPicPr>
          <p:cNvPr id="193" name="Picture 2_4" descr="VÃ½sledok vyhÄ¾adÃ¡vania obrÃ¡zkov pre dopyt trojsten"/>
          <p:cNvPicPr/>
          <p:nvPr/>
        </p:nvPicPr>
        <p:blipFill>
          <a:blip r:embed="rId4">
            <a:alphaModFix amt="95000"/>
          </a:blip>
          <a:stretch/>
        </p:blipFill>
        <p:spPr>
          <a:xfrm>
            <a:off x="304920" y="298080"/>
            <a:ext cx="1657440" cy="56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38080" y="0"/>
            <a:ext cx="10508040" cy="103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Den s experimentální fyzikou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95" name="Picture 2" descr="https://fykos.cz/_media/rocnik31/dsef/foto/foto_0006.jpg?w=800&amp;h=533&amp;tok=fd06b9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192960" y="3863880"/>
            <a:ext cx="3792600" cy="2524320"/>
          </a:xfrm>
          <a:prstGeom prst="rect">
            <a:avLst/>
          </a:prstGeom>
          <a:ln>
            <a:noFill/>
          </a:ln>
        </p:spPr>
      </p:pic>
      <p:pic>
        <p:nvPicPr>
          <p:cNvPr id="196" name="Picture 4" descr="Fotka FYKOS.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4206960" y="3863880"/>
            <a:ext cx="3792600" cy="2508480"/>
          </a:xfrm>
          <a:prstGeom prst="rect">
            <a:avLst/>
          </a:prstGeom>
          <a:ln>
            <a:noFill/>
          </a:ln>
        </p:spPr>
      </p:pic>
      <p:pic>
        <p:nvPicPr>
          <p:cNvPr id="197" name="Picture 6" descr="Fotka FYKOS.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4206960" y="1132560"/>
            <a:ext cx="3792600" cy="2525040"/>
          </a:xfrm>
          <a:prstGeom prst="rect">
            <a:avLst/>
          </a:prstGeom>
          <a:ln>
            <a:noFill/>
          </a:ln>
        </p:spPr>
      </p:pic>
      <p:pic>
        <p:nvPicPr>
          <p:cNvPr id="198" name="Picture 8" descr="Fotka FYKOS."/>
          <p:cNvPicPr/>
          <p:nvPr/>
        </p:nvPicPr>
        <p:blipFill>
          <a:blip r:embed="rId4">
            <a:alphaModFix amt="95000"/>
          </a:blip>
          <a:stretch/>
        </p:blipFill>
        <p:spPr>
          <a:xfrm>
            <a:off x="192960" y="1132560"/>
            <a:ext cx="3792600" cy="2525040"/>
          </a:xfrm>
          <a:prstGeom prst="rect">
            <a:avLst/>
          </a:prstGeom>
          <a:ln>
            <a:noFill/>
          </a:ln>
        </p:spPr>
      </p:pic>
      <p:pic>
        <p:nvPicPr>
          <p:cNvPr id="199" name="Picture 10" descr="https://fykos.cz/_media/rocnik30/dsef/foto/foto_0041.jpg?w=800&amp;h=533&amp;tok=4440ab"/>
          <p:cNvPicPr/>
          <p:nvPr/>
        </p:nvPicPr>
        <p:blipFill>
          <a:blip r:embed="rId5">
            <a:alphaModFix amt="95000"/>
          </a:blip>
          <a:stretch/>
        </p:blipFill>
        <p:spPr>
          <a:xfrm>
            <a:off x="8220960" y="1132560"/>
            <a:ext cx="3793680" cy="2525040"/>
          </a:xfrm>
          <a:prstGeom prst="rect">
            <a:avLst/>
          </a:prstGeom>
          <a:ln>
            <a:noFill/>
          </a:ln>
        </p:spPr>
      </p:pic>
      <p:pic>
        <p:nvPicPr>
          <p:cNvPr id="200" name="Picture 12" descr="https://fykos.cz/_media/rocnik29/dsef/foto/foto_0000.jpg?w=800&amp;h=535&amp;tok=0a62c4"/>
          <p:cNvPicPr/>
          <p:nvPr/>
        </p:nvPicPr>
        <p:blipFill>
          <a:blip r:embed="rId6">
            <a:alphaModFix amt="95000"/>
          </a:blip>
          <a:stretch/>
        </p:blipFill>
        <p:spPr>
          <a:xfrm>
            <a:off x="8220960" y="3863880"/>
            <a:ext cx="3792600" cy="2533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Den s experimentální fyzikou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Základ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Přiblížení experimentální fyziky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Přímý kontakt s vědeckou prací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Rozšíření obzorů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Silný zážitek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Socializačný charakter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Networking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Informační charakter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Informace o studiu a vědecké kariéře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5" name="Google Shape;234;ge8f811cbda_0_0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8220960" y="3864240"/>
            <a:ext cx="3795840" cy="2536920"/>
          </a:xfrm>
          <a:prstGeom prst="rect">
            <a:avLst/>
          </a:prstGeom>
          <a:ln>
            <a:noFill/>
          </a:ln>
        </p:spPr>
      </p:pic>
      <p:pic>
        <p:nvPicPr>
          <p:cNvPr id="206" name="Picture 10_0" descr="https://fykos.cz/_media/rocnik30/dsef/foto/foto_0041.jpg?w=800&amp;h=533&amp;tok=4440ab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220960" y="1132560"/>
            <a:ext cx="3793680" cy="2525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DSEF 2020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Distanční verze – stejný účel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Odborné přednášky – živě přes YouTube</a:t>
            </a:r>
            <a:endParaRPr b="0" lang="en-US" sz="2000" spc="-1" strike="noStrike">
              <a:latin typeface="Arial"/>
            </a:endParaRPr>
          </a:p>
          <a:p>
            <a:pPr lvl="2" marL="648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Možno shlédnout zpětně</a:t>
            </a:r>
            <a:endParaRPr b="0" lang="en-US" sz="2000" spc="-1" strike="noStrike">
              <a:latin typeface="Arial"/>
            </a:endParaRPr>
          </a:p>
          <a:p>
            <a:pPr lvl="2" marL="648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Kanál fykosak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Předtočené video-exkurze, představení laboratoří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Diskusní panel živě s dotazy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Výhody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Dostupnost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Záznam – větší dosah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Rozšíření našich možností</a:t>
            </a:r>
            <a:endParaRPr b="0" lang="en-US" sz="2000" spc="-1" strike="noStrike">
              <a:latin typeface="Arial"/>
            </a:endParaRPr>
          </a:p>
          <a:p>
            <a:pPr lvl="2" marL="648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Poučení pro příště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1" name="Google Shape;244;gec30ce74da_0_1" descr=""/>
          <p:cNvPicPr/>
          <p:nvPr/>
        </p:nvPicPr>
        <p:blipFill>
          <a:blip r:embed="rId1">
            <a:alphaModFix amt="95000"/>
          </a:blip>
          <a:srcRect l="7343" t="0" r="4947" b="0"/>
          <a:stretch/>
        </p:blipFill>
        <p:spPr>
          <a:xfrm>
            <a:off x="7916040" y="3980520"/>
            <a:ext cx="3897720" cy="2498760"/>
          </a:xfrm>
          <a:prstGeom prst="rect">
            <a:avLst/>
          </a:prstGeom>
          <a:ln>
            <a:noFill/>
          </a:ln>
        </p:spPr>
      </p:pic>
      <p:pic>
        <p:nvPicPr>
          <p:cNvPr id="212" name="Google Shape;243;gec30ce74da_0_1" descr=""/>
          <p:cNvPicPr/>
          <p:nvPr/>
        </p:nvPicPr>
        <p:blipFill>
          <a:blip r:embed="rId2">
            <a:alphaModFix amt="95000"/>
          </a:blip>
          <a:srcRect l="12850" t="1372" r="0" b="1970"/>
          <a:stretch/>
        </p:blipFill>
        <p:spPr>
          <a:xfrm>
            <a:off x="7916040" y="1139400"/>
            <a:ext cx="3897720" cy="2430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DSEF 2021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Distanční verze – stejný účel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Opět prezenčně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Velký zájem – 62 účastníků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Přísná hygienická opatření pro bezpečnost</a:t>
            </a:r>
            <a:endParaRPr b="0" lang="en-US" sz="2000" spc="-1" strike="noStrike">
              <a:latin typeface="Arial"/>
            </a:endParaRPr>
          </a:p>
          <a:p>
            <a:pPr lvl="2" marL="648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Testy, očkování, respirátory, zákaz konzumace potravin uvnitř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5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7" name="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8300520" y="1148040"/>
            <a:ext cx="3761640" cy="2506680"/>
          </a:xfrm>
          <a:prstGeom prst="rect">
            <a:avLst/>
          </a:prstGeom>
          <a:ln>
            <a:noFill/>
          </a:ln>
        </p:spPr>
      </p:pic>
      <p:pic>
        <p:nvPicPr>
          <p:cNvPr id="218" name="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260200" y="3895560"/>
            <a:ext cx="3837600" cy="2557440"/>
          </a:xfrm>
          <a:prstGeom prst="rect">
            <a:avLst/>
          </a:prstGeom>
          <a:ln>
            <a:noFill/>
          </a:ln>
        </p:spPr>
      </p:pic>
      <p:pic>
        <p:nvPicPr>
          <p:cNvPr id="219" name="" descr="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4629960" y="3931920"/>
            <a:ext cx="3322440" cy="2490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838080" y="0"/>
            <a:ext cx="10508040" cy="95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Týden s aplikovanou fyzikou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21" name="Picture 2" descr="https://fykos.cz/_media/rocnik31/tsaf/foto/foto_0001.jpg?w=800&amp;h=533&amp;tok=22e7c8"/>
          <p:cNvPicPr/>
          <p:nvPr/>
        </p:nvPicPr>
        <p:blipFill>
          <a:blip r:embed="rId1">
            <a:alphaModFix amt="95000"/>
          </a:blip>
          <a:srcRect l="0" t="15757" r="0" b="0"/>
          <a:stretch/>
        </p:blipFill>
        <p:spPr>
          <a:xfrm>
            <a:off x="407880" y="1071720"/>
            <a:ext cx="4476960" cy="2509560"/>
          </a:xfrm>
          <a:prstGeom prst="rect">
            <a:avLst/>
          </a:prstGeom>
          <a:ln>
            <a:noFill/>
          </a:ln>
        </p:spPr>
      </p:pic>
      <p:pic>
        <p:nvPicPr>
          <p:cNvPr id="222" name="Picture 4" descr="https://fykos.cz/_media/rocnik31/tsaf/foto/foto_0055.jpg?w=800&amp;h=449&amp;tok=b748cd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407880" y="3947760"/>
            <a:ext cx="4476960" cy="2509560"/>
          </a:xfrm>
          <a:prstGeom prst="rect">
            <a:avLst/>
          </a:prstGeom>
          <a:ln>
            <a:noFill/>
          </a:ln>
        </p:spPr>
      </p:pic>
      <p:pic>
        <p:nvPicPr>
          <p:cNvPr id="223" name="Picture 6" descr="https://fykos.cz/_media/rocnik29/tsaf/foto/foto_0050.jpg?w=800&amp;h=533&amp;tok=82ce07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8003520" y="1071720"/>
            <a:ext cx="3772800" cy="2511360"/>
          </a:xfrm>
          <a:prstGeom prst="rect">
            <a:avLst/>
          </a:prstGeom>
          <a:ln>
            <a:noFill/>
          </a:ln>
        </p:spPr>
      </p:pic>
      <p:pic>
        <p:nvPicPr>
          <p:cNvPr id="224" name="Picture 8" descr="https://fykos.cz/_media/rocnik29/tsaf/foto/foto_0107.jpg?w=800&amp;h=533&amp;tok=d4bbbd"/>
          <p:cNvPicPr/>
          <p:nvPr/>
        </p:nvPicPr>
        <p:blipFill>
          <a:blip r:embed="rId4">
            <a:alphaModFix amt="95000"/>
          </a:blip>
          <a:stretch/>
        </p:blipFill>
        <p:spPr>
          <a:xfrm>
            <a:off x="8003520" y="3945960"/>
            <a:ext cx="3772800" cy="2511360"/>
          </a:xfrm>
          <a:prstGeom prst="rect">
            <a:avLst/>
          </a:prstGeom>
          <a:ln>
            <a:noFill/>
          </a:ln>
        </p:spPr>
      </p:pic>
      <p:pic>
        <p:nvPicPr>
          <p:cNvPr id="225" name="Picture 10" descr="VÃ½sledok vyhÄ¾adÃ¡vania obrÃ¡zkov pre dopyt cern logo"/>
          <p:cNvPicPr/>
          <p:nvPr/>
        </p:nvPicPr>
        <p:blipFill>
          <a:blip r:embed="rId5">
            <a:alphaModFix amt="95000"/>
          </a:blip>
          <a:stretch/>
        </p:blipFill>
        <p:spPr>
          <a:xfrm>
            <a:off x="5161320" y="3947760"/>
            <a:ext cx="2566080" cy="2509560"/>
          </a:xfrm>
          <a:prstGeom prst="rect">
            <a:avLst/>
          </a:prstGeom>
          <a:ln>
            <a:noFill/>
          </a:ln>
        </p:spPr>
      </p:pic>
      <p:pic>
        <p:nvPicPr>
          <p:cNvPr id="226" name="Picture 14" descr="VÃ½sledok vyhÄ¾adÃ¡vania obrÃ¡zkov pre dopyt Ãºjf Är"/>
          <p:cNvPicPr/>
          <p:nvPr/>
        </p:nvPicPr>
        <p:blipFill>
          <a:blip r:embed="rId6">
            <a:alphaModFix amt="95000"/>
          </a:blip>
          <a:stretch/>
        </p:blipFill>
        <p:spPr>
          <a:xfrm>
            <a:off x="5785200" y="1071720"/>
            <a:ext cx="1317960" cy="2509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Akce 35. ročníku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18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0" i="1" lang="cs-CZ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Podzimní soustředění </a:t>
            </a:r>
            <a:r>
              <a:rPr b="0" i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9. 2021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0" i="1" lang="cs-CZ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Den s experimentální fyzikou</a:t>
            </a:r>
            <a:r>
              <a:rPr b="0" i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– 8. 11. 2021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0" i="1" lang="cs-CZ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Fyzikální náboj </a:t>
            </a:r>
            <a:r>
              <a:rPr b="0" i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11. 2021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0" i="1" lang="cs-CZ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Fyziklání Online </a:t>
            </a:r>
            <a:r>
              <a:rPr b="0" i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24. 11. 2021 (11. ročník)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Seminář FYKOS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průběžně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Fyziklání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11. 2. 2022 (Praha, 16. ročník)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Jarní soustředění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4. 2022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akce je zájem.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Pokračujeme prezenčně, dokud to jde (za dodržování hygienických opatření)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1" name="Google Shape;251;gec30ce74da_0_15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9038520" y="640080"/>
            <a:ext cx="2592000" cy="3288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Obsah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Obsah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FYKOSí akce a aktivity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Přínos FYKOSu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Změny a rozvoj pro distanční výuku i mimo ni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2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4" name="Obrázek 7_3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8319960" y="1382760"/>
            <a:ext cx="2833200" cy="144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Rozvoj organizátorů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5" name="Google Shape;257;gec30ce74da_0_0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8128800" y="3609000"/>
            <a:ext cx="3755520" cy="2864880"/>
          </a:xfrm>
          <a:prstGeom prst="rect">
            <a:avLst/>
          </a:prstGeom>
          <a:ln>
            <a:noFill/>
          </a:ln>
        </p:spPr>
      </p:pic>
      <p:pic>
        <p:nvPicPr>
          <p:cNvPr id="236" name="Google Shape;198;p6_0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108280" y="955800"/>
            <a:ext cx="3776040" cy="2516040"/>
          </a:xfrm>
          <a:prstGeom prst="rect">
            <a:avLst/>
          </a:prstGeom>
          <a:ln>
            <a:noFill/>
          </a:ln>
        </p:spPr>
      </p:pic>
      <p:pic>
        <p:nvPicPr>
          <p:cNvPr id="237" name="Google Shape;132;p2_0" descr="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4206240" y="989280"/>
            <a:ext cx="3756600" cy="2503080"/>
          </a:xfrm>
          <a:prstGeom prst="rect">
            <a:avLst/>
          </a:prstGeom>
          <a:ln>
            <a:noFill/>
          </a:ln>
        </p:spPr>
      </p:pic>
      <p:pic>
        <p:nvPicPr>
          <p:cNvPr id="238" name="Google Shape;133;p2_0" descr=""/>
          <p:cNvPicPr/>
          <p:nvPr/>
        </p:nvPicPr>
        <p:blipFill>
          <a:blip r:embed="rId4">
            <a:alphaModFix amt="95000"/>
          </a:blip>
          <a:srcRect l="0" t="-18" r="0" b="0"/>
          <a:stretch/>
        </p:blipFill>
        <p:spPr>
          <a:xfrm>
            <a:off x="4206240" y="3931920"/>
            <a:ext cx="3708000" cy="2470680"/>
          </a:xfrm>
          <a:prstGeom prst="rect">
            <a:avLst/>
          </a:prstGeom>
          <a:ln>
            <a:noFill/>
          </a:ln>
        </p:spPr>
      </p:pic>
      <p:pic>
        <p:nvPicPr>
          <p:cNvPr id="239" name="" descr=""/>
          <p:cNvPicPr/>
          <p:nvPr/>
        </p:nvPicPr>
        <p:blipFill>
          <a:blip r:embed="rId5">
            <a:alphaModFix amt="95000"/>
          </a:blip>
          <a:stretch/>
        </p:blipFill>
        <p:spPr>
          <a:xfrm>
            <a:off x="355680" y="968760"/>
            <a:ext cx="3756240" cy="2503080"/>
          </a:xfrm>
          <a:prstGeom prst="rect">
            <a:avLst/>
          </a:prstGeom>
          <a:ln>
            <a:noFill/>
          </a:ln>
        </p:spPr>
      </p:pic>
      <p:pic>
        <p:nvPicPr>
          <p:cNvPr id="240" name="" descr=""/>
          <p:cNvPicPr/>
          <p:nvPr/>
        </p:nvPicPr>
        <p:blipFill>
          <a:blip r:embed="rId6">
            <a:alphaModFix amt="95000"/>
          </a:blip>
          <a:stretch/>
        </p:blipFill>
        <p:spPr>
          <a:xfrm>
            <a:off x="365760" y="3621240"/>
            <a:ext cx="3746160" cy="2809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Rozvoj organizátorů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Odborná část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Práce na úlohách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Přednášky pro účastníky – prezentace své práce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Pedagogické schopnosti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Workshop o experimentech ve spolupráci s KDF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Organizační zručnosti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Workshop o strategickém řízení studentských organizací (ACSA)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Socializace, networking a vzájemná podpora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Motivace a příležitost k dalšímu osobnímu rozvoji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5" name="Google Shape;257;gec30ce74da_0_23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8128800" y="3609000"/>
            <a:ext cx="3755520" cy="2864880"/>
          </a:xfrm>
          <a:prstGeom prst="rect">
            <a:avLst/>
          </a:prstGeom>
          <a:ln>
            <a:noFill/>
          </a:ln>
        </p:spPr>
      </p:pic>
      <p:pic>
        <p:nvPicPr>
          <p:cNvPr id="246" name="Google Shape;198;p6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138160" y="933480"/>
            <a:ext cx="3747240" cy="2496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671040" y="2033640"/>
            <a:ext cx="7312680" cy="278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5000"/>
          </a:bodyPr>
          <a:p>
            <a:pPr>
              <a:lnSpc>
                <a:spcPct val="9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Calibri"/>
              </a:rPr>
              <a:t>Kontakt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martin@fykos.cz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fykos@fykos.org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Calibri"/>
              </a:rPr>
              <a:t>FYKOSí web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https://fykos.cz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48" name="Google Shape;264;p13_1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5797440" y="2206440"/>
            <a:ext cx="5624640" cy="2882160"/>
          </a:xfrm>
          <a:prstGeom prst="rect">
            <a:avLst/>
          </a:prstGeom>
          <a:ln>
            <a:noFill/>
          </a:ln>
        </p:spPr>
      </p:pic>
      <p:sp>
        <p:nvSpPr>
          <p:cNvPr id="249" name="CustomShape 2"/>
          <p:cNvSpPr/>
          <p:nvPr/>
        </p:nvSpPr>
        <p:spPr>
          <a:xfrm>
            <a:off x="4025160" y="403200"/>
            <a:ext cx="3500640" cy="51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Calibri"/>
              </a:rPr>
              <a:t>Děkuji za pozornost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5529960" y="6373440"/>
            <a:ext cx="5892120" cy="41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Calibri"/>
              </a:rPr>
              <a:t>Přehlídka popuparizačních počinů, 2. 12. 2021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Základní informace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802080" y="1219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Snaha/cíl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Inspirace a rozvoj žáků ve fyzice</a:t>
            </a:r>
            <a:endParaRPr b="0" lang="en-US" sz="2000" spc="-1" strike="noStrike">
              <a:latin typeface="Arial"/>
            </a:endParaRPr>
          </a:p>
          <a:p>
            <a:pPr lvl="2" marL="648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Stránka motivační, socializační a vzdělávací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Rozvoj organizátorů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Informace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Založený v roce 1987 – 35. ročník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Zastřešený Ústavem teoretické fyziky MFF UK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Financovaný OPMK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Přibližně 40 aktivních organizátorů</a:t>
            </a:r>
            <a:endParaRPr b="0" lang="en-US" sz="2000" spc="-1" strike="noStrike">
              <a:latin typeface="Arial"/>
            </a:endParaRPr>
          </a:p>
          <a:p>
            <a:pPr lvl="2" marL="648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Studenti MFF UK, ČVUT,...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9" name="" descr=""/>
          <p:cNvPicPr/>
          <p:nvPr/>
        </p:nvPicPr>
        <p:blipFill>
          <a:blip r:embed="rId1">
            <a:lum bright="-1000"/>
            <a:alphaModFix amt="95000"/>
          </a:blip>
          <a:stretch/>
        </p:blipFill>
        <p:spPr>
          <a:xfrm>
            <a:off x="6492240" y="3840480"/>
            <a:ext cx="5442120" cy="2650320"/>
          </a:xfrm>
          <a:prstGeom prst="rect">
            <a:avLst/>
          </a:prstGeom>
          <a:ln>
            <a:noFill/>
          </a:ln>
        </p:spPr>
      </p:pic>
      <p:pic>
        <p:nvPicPr>
          <p:cNvPr id="130" name="Obrázek 7_0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320320" y="1383120"/>
            <a:ext cx="2833200" cy="144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Aktivity FYKOSu pro středoškoláky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Soutěže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Fyzikální Korespondenční Seminář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Fyziklání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Fyziklání Online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Fyzikální Náboj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Exkurze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Týden s Aplikovanou Fyzikou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Den s Experimentálnou Fyzikou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Soustředění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3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5" name="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7271640" y="1188720"/>
            <a:ext cx="3789720" cy="2134800"/>
          </a:xfrm>
          <a:prstGeom prst="rect">
            <a:avLst/>
          </a:prstGeom>
          <a:ln>
            <a:noFill/>
          </a:ln>
        </p:spPr>
      </p:pic>
      <p:pic>
        <p:nvPicPr>
          <p:cNvPr id="136" name="Picture 4_4" descr="Fotka FYKOS.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7268760" y="3521520"/>
            <a:ext cx="3792600" cy="2508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Seminář FYKOS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Základ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6 sérií po 8 úlohách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Úlohy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Tématická pestrost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Vyváženost v rámci ročníku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Typy úloh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Jednoduché – zapojení prváků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Klasické – težší a zajímavější pro maturanty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Problémové – zamyšlení, rešerše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Experimentální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Seriál – rozšířující učivo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1" name="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6273360" y="1371600"/>
            <a:ext cx="5072760" cy="1819800"/>
          </a:xfrm>
          <a:prstGeom prst="rect">
            <a:avLst/>
          </a:prstGeom>
          <a:ln>
            <a:noFill/>
          </a:ln>
        </p:spPr>
      </p:pic>
      <p:pic>
        <p:nvPicPr>
          <p:cNvPr id="142" name="Google Shape;79;p16_0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6342480" y="3657600"/>
            <a:ext cx="5084640" cy="2034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Seminář FYKOS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Online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Možnost stahovat si opravená řešení. Nyní opět fyzické posílání pro přímější interakci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Zachování počtu řešitelů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7" name="Google Shape;163;p4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4389120" y="2156400"/>
            <a:ext cx="7220880" cy="446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838080" y="0"/>
            <a:ext cx="10508040" cy="111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Soustředění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9" name="Picture 2" descr="https://fykos.cz/_media/rocnik31/sous-jaro/foto/foto_0043.jpg?w=800&amp;h=533&amp;tok=9cbc29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299880" y="1119960"/>
            <a:ext cx="3926160" cy="2613240"/>
          </a:xfrm>
          <a:prstGeom prst="rect">
            <a:avLst/>
          </a:prstGeom>
          <a:ln>
            <a:noFill/>
          </a:ln>
        </p:spPr>
      </p:pic>
      <p:pic>
        <p:nvPicPr>
          <p:cNvPr id="150" name="Picture 2" descr="https://fykos.cz/_media/rocnik31/sous-jaro/foto/foto_0036.jpg?w=800&amp;h=533&amp;tok=0d401a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299880" y="3984840"/>
            <a:ext cx="3926160" cy="2613240"/>
          </a:xfrm>
          <a:prstGeom prst="rect">
            <a:avLst/>
          </a:prstGeom>
          <a:ln>
            <a:noFill/>
          </a:ln>
        </p:spPr>
      </p:pic>
      <p:pic>
        <p:nvPicPr>
          <p:cNvPr id="151" name="Picture 10" descr="https://fykos.cz/_media/rocnik31/sous-jaro/foto/foto_0035.jpg?w=800&amp;h=533&amp;tok=a4f094"/>
          <p:cNvPicPr/>
          <p:nvPr/>
        </p:nvPicPr>
        <p:blipFill>
          <a:blip r:embed="rId3">
            <a:alphaModFix amt="95000"/>
          </a:blip>
          <a:srcRect l="0" t="0" r="18123" b="0"/>
          <a:stretch/>
        </p:blipFill>
        <p:spPr>
          <a:xfrm>
            <a:off x="4485600" y="3984840"/>
            <a:ext cx="3213360" cy="2613240"/>
          </a:xfrm>
          <a:prstGeom prst="rect">
            <a:avLst/>
          </a:prstGeom>
          <a:ln>
            <a:noFill/>
          </a:ln>
        </p:spPr>
      </p:pic>
      <p:pic>
        <p:nvPicPr>
          <p:cNvPr id="152" name="Picture 12" descr="Fotka FYKOS."/>
          <p:cNvPicPr/>
          <p:nvPr/>
        </p:nvPicPr>
        <p:blipFill>
          <a:blip r:embed="rId4">
            <a:alphaModFix amt="95000"/>
          </a:blip>
          <a:stretch/>
        </p:blipFill>
        <p:spPr>
          <a:xfrm>
            <a:off x="7959600" y="1119960"/>
            <a:ext cx="3924720" cy="2613240"/>
          </a:xfrm>
          <a:prstGeom prst="rect">
            <a:avLst/>
          </a:prstGeom>
          <a:ln>
            <a:noFill/>
          </a:ln>
        </p:spPr>
      </p:pic>
      <p:pic>
        <p:nvPicPr>
          <p:cNvPr id="153" name="Picture 14" descr="Fotka FYKOS."/>
          <p:cNvPicPr/>
          <p:nvPr/>
        </p:nvPicPr>
        <p:blipFill>
          <a:blip r:embed="rId5">
            <a:alphaModFix amt="95000"/>
          </a:blip>
          <a:stretch/>
        </p:blipFill>
        <p:spPr>
          <a:xfrm>
            <a:off x="7961040" y="3984840"/>
            <a:ext cx="3923640" cy="2613240"/>
          </a:xfrm>
          <a:prstGeom prst="rect">
            <a:avLst/>
          </a:prstGeom>
          <a:ln>
            <a:noFill/>
          </a:ln>
        </p:spPr>
      </p:pic>
      <p:pic>
        <p:nvPicPr>
          <p:cNvPr id="154" name="Picture 2" descr="https://lh5.googleusercontent.com/HjJ1sTQj-6e-NN5aOnqqFwhehAKFviYPtFTDlG8U2ANJFN3symWTfcxvqTTRrXgfIGCDr8k7CrWdqbuEcXTjQYhNPRD_yYlCmddsN9hZhzutfnuEFInLIHYqNbF_7pTk=s0"/>
          <p:cNvPicPr/>
          <p:nvPr/>
        </p:nvPicPr>
        <p:blipFill>
          <a:blip r:embed="rId6">
            <a:alphaModFix amt="95000"/>
          </a:blip>
          <a:stretch/>
        </p:blipFill>
        <p:spPr>
          <a:xfrm>
            <a:off x="4485600" y="1594080"/>
            <a:ext cx="3213360" cy="213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Soustředění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Odborné aktivity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Přednášky, cvičení a konzultace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Experimenty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Mezioborový přesah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Socializační aktivity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Diskuse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Networking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Práce a soutěže v týmu</a:t>
            </a: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Rozvoj dalších dovedností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Prezentování odborné práce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Logické a strategické hry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Práce v týmů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Google Shape;180;geb781a0f0e_0_1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7132320" y="1119960"/>
            <a:ext cx="3927960" cy="2616480"/>
          </a:xfrm>
          <a:prstGeom prst="rect">
            <a:avLst/>
          </a:prstGeom>
          <a:ln>
            <a:noFill/>
          </a:ln>
        </p:spPr>
      </p:pic>
      <p:pic>
        <p:nvPicPr>
          <p:cNvPr id="160" name="Picture 2_0" descr="https://lh5.googleusercontent.com/HjJ1sTQj-6e-NN5aOnqqFwhehAKFviYPtFTDlG8U2ANJFN3symWTfcxvqTTRrXgfIGCDr8k7CrWdqbuEcXTjQYhNPRD_yYlCmddsN9hZhzutfnuEFInLIHYqNbF_7pTk=s0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7132320" y="3919320"/>
            <a:ext cx="3929040" cy="2615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838080" y="0"/>
            <a:ext cx="10508040" cy="9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FYKOSí Online Víkend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838080" y="1255320"/>
            <a:ext cx="10508040" cy="527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Poslední soustředění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Jaro 2020 - zrušeno</a:t>
            </a:r>
            <a:endParaRPr b="0" lang="en-US" sz="2000" spc="-1" strike="noStrike">
              <a:latin typeface="Arial"/>
            </a:endParaRPr>
          </a:p>
          <a:p>
            <a:pPr lvl="1" marL="432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Podzim 2020 –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proběhlo prezenčně</a:t>
            </a:r>
            <a:endParaRPr b="0" lang="en-US" sz="2000" spc="-1" strike="noStrike">
              <a:latin typeface="Arial"/>
            </a:endParaRPr>
          </a:p>
          <a:p>
            <a:pPr lvl="1" marL="432000" indent="-2131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Jaro 2021 -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FYKOSí Online víkend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2000" spc="-1" strike="noStrike">
              <a:latin typeface="Arial"/>
            </a:endParaRPr>
          </a:p>
          <a:p>
            <a:pPr marL="228600" indent="-2210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FYKOSí Online Víkend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Socializační charakter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Víkendový program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Diskusní večer, hry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Panel o studiu fyziky</a:t>
            </a:r>
            <a:endParaRPr b="0" lang="en-US" sz="2000" spc="-1" strike="noStrike">
              <a:latin typeface="Arial"/>
            </a:endParaRPr>
          </a:p>
          <a:p>
            <a:pPr lvl="1" marL="432000" indent="-210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32 účastníků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4"/>
          <p:cNvSpPr/>
          <p:nvPr/>
        </p:nvSpPr>
        <p:spPr>
          <a:xfrm>
            <a:off x="6044760" y="3335040"/>
            <a:ext cx="175320" cy="22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5" name="Google Shape;189;ge8f811cbda_0_0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7059600" y="1050840"/>
            <a:ext cx="4828680" cy="2713320"/>
          </a:xfrm>
          <a:prstGeom prst="rect">
            <a:avLst/>
          </a:prstGeom>
          <a:ln>
            <a:noFill/>
          </a:ln>
        </p:spPr>
      </p:pic>
      <p:pic>
        <p:nvPicPr>
          <p:cNvPr id="166" name="Google Shape;190;ge8f811cbda_0_0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7059600" y="3987000"/>
            <a:ext cx="4828680" cy="2557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7263</TotalTime>
  <Application>LibreOffice/6.4.7.2$Linux_X86_64 LibreOffice_project/40$Build-2</Application>
  <Words>527</Words>
  <Paragraphs>60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2018-08-04T18:40:10Z</dcterms:created>
  <dc:creator>Daniel Dupkala</dc:creator>
  <dc:description/>
  <dc:language>en-US</dc:language>
  <cp:lastModifiedBy/>
  <dcterms:modified xsi:type="dcterms:W3CDTF">2021-12-03T14:03:10Z</dcterms:modified>
  <cp:revision>201</cp:revision>
  <dc:subject/>
  <dc:title>Importance of Involvement of College Students in High School Physics Education via Activities of FYKOS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